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6"/>
    <p:restoredTop sz="94719"/>
  </p:normalViewPr>
  <p:slideViewPr>
    <p:cSldViewPr>
      <p:cViewPr>
        <p:scale>
          <a:sx n="66" d="100"/>
          <a:sy n="66" d="100"/>
        </p:scale>
        <p:origin x="1736" y="-1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F37E6-F2D0-5B49-84A8-D804AA9B79E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314D-46B7-C74D-A617-2A2BF7254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5314D-46B7-C74D-A617-2A2BF72540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5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BEA8C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9CB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BEA8C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9CB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BEA8C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9CB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BEA8C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9CB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BEA8C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F9CB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7560309" cy="1080135"/>
          </a:xfrm>
          <a:custGeom>
            <a:avLst/>
            <a:gdLst/>
            <a:ahLst/>
            <a:cxnLst/>
            <a:rect l="l" t="t" r="r" b="b"/>
            <a:pathLst>
              <a:path w="7560309" h="1080135">
                <a:moveTo>
                  <a:pt x="7560005" y="0"/>
                </a:moveTo>
                <a:lnTo>
                  <a:pt x="0" y="0"/>
                </a:lnTo>
                <a:lnTo>
                  <a:pt x="0" y="1079995"/>
                </a:lnTo>
                <a:lnTo>
                  <a:pt x="7560005" y="1079995"/>
                </a:lnTo>
                <a:lnTo>
                  <a:pt x="7560005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96517" y="10180840"/>
            <a:ext cx="703580" cy="21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BEA8C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56560" y="10185413"/>
            <a:ext cx="703580" cy="21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F9CB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Chapter</a:t>
            </a:r>
            <a:r>
              <a:rPr spc="-40" dirty="0"/>
              <a:t> </a:t>
            </a:r>
            <a:r>
              <a:rPr spc="-50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o.gov.sg/ssivd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1079500"/>
            <a:ext cx="64789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Myriad Pro"/>
                <a:cs typeface="Myriad Pro"/>
              </a:rPr>
              <a:t>Volunteer</a:t>
            </a:r>
            <a:r>
              <a:rPr sz="1800" b="1" spc="-55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Development</a:t>
            </a:r>
            <a:r>
              <a:rPr sz="1800" b="1" spc="-40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Pathways</a:t>
            </a:r>
            <a:r>
              <a:rPr sz="1800" b="1" spc="-4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Planning</a:t>
            </a:r>
            <a:r>
              <a:rPr sz="1800" b="1" spc="-90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63903"/>
              </p:ext>
            </p:extLst>
          </p:nvPr>
        </p:nvGraphicFramePr>
        <p:xfrm>
          <a:off x="541591" y="2567178"/>
          <a:ext cx="6479540" cy="8081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Explorers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solidFill>
                      <a:srgbClr val="5E26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Goals of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279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FD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marL="71755" marR="93345">
                        <a:lnSpc>
                          <a:spcPct val="101800"/>
                        </a:lnSpc>
                        <a:spcBef>
                          <a:spcPts val="200"/>
                        </a:spcBef>
                      </a:pPr>
                      <a:r>
                        <a:rPr sz="900" spc="-10" dirty="0">
                          <a:latin typeface="Myriad Pro"/>
                          <a:cs typeface="Myriad Pro"/>
                        </a:rPr>
                        <a:t>How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pathway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will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help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address</a:t>
                      </a:r>
                      <a:r>
                        <a:rPr sz="900" spc="-3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agency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goals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254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FD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Roles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279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FD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marL="71755" marR="313055">
                        <a:lnSpc>
                          <a:spcPct val="101800"/>
                        </a:lnSpc>
                        <a:spcBef>
                          <a:spcPts val="20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254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FD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marL="71755" marR="501015">
                        <a:lnSpc>
                          <a:spcPct val="101800"/>
                        </a:lnSpc>
                        <a:spcBef>
                          <a:spcPts val="20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Recognition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254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FD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Specialists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088E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Goals of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36195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EE8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F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71755" marR="93345">
                        <a:lnSpc>
                          <a:spcPct val="101800"/>
                        </a:lnSpc>
                        <a:spcBef>
                          <a:spcPts val="265"/>
                        </a:spcBef>
                      </a:pPr>
                      <a:r>
                        <a:rPr sz="900" spc="-10" dirty="0">
                          <a:latin typeface="Myriad Pro"/>
                          <a:cs typeface="Myriad Pro"/>
                        </a:rPr>
                        <a:t>How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pathway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will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help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address</a:t>
                      </a:r>
                      <a:r>
                        <a:rPr sz="900" spc="-3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agency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goals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3365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EE8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F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Roles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3619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EE8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F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71755" marR="313055">
                        <a:lnSpc>
                          <a:spcPct val="101800"/>
                        </a:lnSpc>
                        <a:spcBef>
                          <a:spcPts val="26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3365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EE8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F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71755" marR="501015">
                        <a:lnSpc>
                          <a:spcPct val="101800"/>
                        </a:lnSpc>
                        <a:spcBef>
                          <a:spcPts val="26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Recognition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3365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EE8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F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Co-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creators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F7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Goals of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volunteers: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9334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spc="-10" dirty="0">
                          <a:latin typeface="Myriad Pro"/>
                          <a:cs typeface="Myriad Pro"/>
                        </a:rPr>
                        <a:t>How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pathway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will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help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address</a:t>
                      </a:r>
                      <a:r>
                        <a:rPr sz="900" spc="-3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agency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goals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Roles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31305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50101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Recognition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pathway: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Leaders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Goals of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9334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spc="-10" dirty="0">
                          <a:latin typeface="Myriad Pro"/>
                          <a:cs typeface="Myriad Pro"/>
                        </a:rPr>
                        <a:t>How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pathway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will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help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address</a:t>
                      </a:r>
                      <a:r>
                        <a:rPr sz="900" spc="-3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agency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goals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Roles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31305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50101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Recognition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this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pathway: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96147"/>
              </p:ext>
            </p:extLst>
          </p:nvPr>
        </p:nvGraphicFramePr>
        <p:xfrm>
          <a:off x="540000" y="1532910"/>
          <a:ext cx="6478904" cy="737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28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latin typeface="Myriad Pro"/>
                          <a:cs typeface="Myriad Pro"/>
                        </a:rPr>
                        <a:t>Centre</a:t>
                      </a:r>
                      <a:r>
                        <a:rPr sz="1100" b="1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/</a:t>
                      </a:r>
                      <a:r>
                        <a:rPr sz="1100" b="1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Programme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1" spc="-10" dirty="0">
                          <a:latin typeface="Myriad Pro"/>
                          <a:cs typeface="Myriad Pro"/>
                        </a:rPr>
                        <a:t>Types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1100" b="1" spc="-4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Volunteers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298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900" b="1" dirty="0">
                          <a:latin typeface="MyriadPro-Semibold"/>
                          <a:cs typeface="MyriadPro-Semibold"/>
                        </a:rPr>
                        <a:t>New</a:t>
                      </a:r>
                      <a:r>
                        <a:rPr sz="900" b="1" spc="-40" dirty="0">
                          <a:latin typeface="MyriadPro-Semibold"/>
                          <a:cs typeface="MyriadPro-Semibold"/>
                        </a:rPr>
                        <a:t> </a:t>
                      </a:r>
                      <a:r>
                        <a:rPr sz="900" b="1" spc="-10" dirty="0">
                          <a:latin typeface="MyriadPro-Semibold"/>
                          <a:cs typeface="MyriadPro-Semibold"/>
                        </a:rPr>
                        <a:t>Volunteer</a:t>
                      </a:r>
                      <a:endParaRPr sz="900" dirty="0">
                        <a:latin typeface="MyriadPro-Semibold"/>
                        <a:cs typeface="MyriadPro-Semibold"/>
                      </a:endParaRPr>
                    </a:p>
                  </a:txBody>
                  <a:tcPr marL="0" marR="0" marT="527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900" b="1" dirty="0">
                          <a:latin typeface="MyriadPro-Semibold"/>
                          <a:cs typeface="MyriadPro-Semibold"/>
                        </a:rPr>
                        <a:t>Experienced</a:t>
                      </a:r>
                      <a:r>
                        <a:rPr sz="900" b="1" spc="-45" dirty="0">
                          <a:latin typeface="MyriadPro-Semibold"/>
                          <a:cs typeface="MyriadPro-Semibold"/>
                        </a:rPr>
                        <a:t> </a:t>
                      </a:r>
                      <a:r>
                        <a:rPr sz="900" b="1" spc="-10" dirty="0">
                          <a:latin typeface="MyriadPro-Semibold"/>
                          <a:cs typeface="MyriadPro-Semibold"/>
                        </a:rPr>
                        <a:t>Volunteer</a:t>
                      </a:r>
                      <a:endParaRPr sz="900" dirty="0">
                        <a:latin typeface="MyriadPro-Semibold"/>
                        <a:cs typeface="MyriadPro-Semibold"/>
                      </a:endParaRPr>
                    </a:p>
                  </a:txBody>
                  <a:tcPr marL="0" marR="0" marT="527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8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900" b="1" dirty="0">
                          <a:latin typeface="MyriadPro-Semibold"/>
                          <a:cs typeface="MyriadPro-Semibold"/>
                        </a:rPr>
                        <a:t>Others, please </a:t>
                      </a:r>
                      <a:r>
                        <a:rPr sz="900" b="1" spc="-10" dirty="0">
                          <a:latin typeface="MyriadPro-Semibold"/>
                          <a:cs typeface="MyriadPro-Semibold"/>
                        </a:rPr>
                        <a:t>specify:</a:t>
                      </a:r>
                      <a:endParaRPr sz="900" dirty="0">
                        <a:latin typeface="MyriadPro-Semibold"/>
                        <a:cs typeface="MyriadPro-Semibold"/>
                      </a:endParaRPr>
                    </a:p>
                  </a:txBody>
                  <a:tcPr marL="0" marR="0" marT="527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>
            <a:spLocks/>
          </p:cNvSpPr>
          <p:nvPr/>
        </p:nvSpPr>
        <p:spPr>
          <a:xfrm>
            <a:off x="2458415" y="1851254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19" h="109219">
                <a:moveTo>
                  <a:pt x="0" y="108851"/>
                </a:moveTo>
                <a:lnTo>
                  <a:pt x="108851" y="108851"/>
                </a:lnTo>
                <a:lnTo>
                  <a:pt x="108851" y="0"/>
                </a:lnTo>
                <a:lnTo>
                  <a:pt x="0" y="0"/>
                </a:lnTo>
                <a:lnTo>
                  <a:pt x="0" y="10885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/>
          </p:cNvSpPr>
          <p:nvPr/>
        </p:nvSpPr>
        <p:spPr>
          <a:xfrm>
            <a:off x="4618418" y="1851254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20" h="109219">
                <a:moveTo>
                  <a:pt x="0" y="108851"/>
                </a:moveTo>
                <a:lnTo>
                  <a:pt x="108851" y="108851"/>
                </a:lnTo>
                <a:lnTo>
                  <a:pt x="108851" y="0"/>
                </a:lnTo>
                <a:lnTo>
                  <a:pt x="0" y="0"/>
                </a:lnTo>
                <a:lnTo>
                  <a:pt x="0" y="10885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>
            <a:spLocks/>
          </p:cNvSpPr>
          <p:nvPr/>
        </p:nvSpPr>
        <p:spPr>
          <a:xfrm>
            <a:off x="2458415" y="2096046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19" h="109219">
                <a:moveTo>
                  <a:pt x="0" y="108851"/>
                </a:moveTo>
                <a:lnTo>
                  <a:pt x="108851" y="108851"/>
                </a:lnTo>
                <a:lnTo>
                  <a:pt x="108851" y="0"/>
                </a:lnTo>
                <a:lnTo>
                  <a:pt x="0" y="0"/>
                </a:lnTo>
                <a:lnTo>
                  <a:pt x="0" y="10885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8887" y="2330073"/>
            <a:ext cx="419875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yriad Pro"/>
                <a:cs typeface="Myriad Pro"/>
              </a:rPr>
              <a:t>Elements</a:t>
            </a:r>
            <a:r>
              <a:rPr sz="1200" b="1" spc="-20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of</a:t>
            </a:r>
            <a:r>
              <a:rPr sz="1200" b="1" spc="-55" dirty="0">
                <a:latin typeface="Myriad Pro"/>
                <a:cs typeface="Myriad Pro"/>
              </a:rPr>
              <a:t> </a:t>
            </a:r>
            <a:r>
              <a:rPr sz="1200" b="1" spc="-10" dirty="0">
                <a:latin typeface="Myriad Pro"/>
                <a:cs typeface="Myriad Pro"/>
              </a:rPr>
              <a:t>Volunteer </a:t>
            </a:r>
            <a:r>
              <a:rPr sz="1200" b="1" dirty="0">
                <a:latin typeface="Myriad Pro"/>
                <a:cs typeface="Myriad Pro"/>
              </a:rPr>
              <a:t>Development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spc="-10" dirty="0">
                <a:latin typeface="Myriad Pro"/>
                <a:cs typeface="Myriad Pro"/>
              </a:rPr>
              <a:t>Pathways</a:t>
            </a:r>
            <a:endParaRPr sz="1200" dirty="0">
              <a:latin typeface="Myriad Pro"/>
              <a:cs typeface="Myriad Pr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299" y="1397152"/>
            <a:ext cx="6491291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Myriad Pro"/>
                <a:cs typeface="Myriad Pro"/>
              </a:rPr>
              <a:t>Volunteer</a:t>
            </a:r>
            <a:r>
              <a:rPr sz="1800" b="1" spc="-55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Development</a:t>
            </a:r>
            <a:r>
              <a:rPr sz="1800" b="1" spc="-40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Pathways</a:t>
            </a:r>
            <a:r>
              <a:rPr sz="1800" b="1" spc="-4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Planning</a:t>
            </a:r>
            <a:r>
              <a:rPr sz="1800" b="1" spc="-90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b="1" dirty="0">
                <a:latin typeface="Myriad Pro"/>
                <a:cs typeface="Myriad Pro"/>
              </a:rPr>
              <a:t>Visualisation</a:t>
            </a:r>
            <a:r>
              <a:rPr sz="1200" b="1" spc="-30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of</a:t>
            </a:r>
            <a:r>
              <a:rPr sz="1200" b="1" spc="-60" dirty="0">
                <a:latin typeface="Myriad Pro"/>
                <a:cs typeface="Myriad Pro"/>
              </a:rPr>
              <a:t> </a:t>
            </a:r>
            <a:r>
              <a:rPr sz="1200" b="1" spc="-10" dirty="0">
                <a:latin typeface="Myriad Pro"/>
                <a:cs typeface="Myriad Pro"/>
              </a:rPr>
              <a:t>Volunteer</a:t>
            </a:r>
            <a:r>
              <a:rPr sz="1200" b="1" spc="-20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Development</a:t>
            </a:r>
            <a:r>
              <a:rPr sz="1200" b="1" spc="-15" dirty="0">
                <a:latin typeface="Myriad Pro"/>
                <a:cs typeface="Myriad Pro"/>
              </a:rPr>
              <a:t> </a:t>
            </a:r>
            <a:r>
              <a:rPr sz="1200" b="1" spc="-10" dirty="0">
                <a:latin typeface="Myriad Pro"/>
                <a:cs typeface="Myriad Pro"/>
              </a:rPr>
              <a:t>Pathways</a:t>
            </a:r>
            <a:endParaRPr sz="1200" dirty="0">
              <a:latin typeface="Myriad Pro"/>
              <a:cs typeface="Myriad Pr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591" y="2071586"/>
            <a:ext cx="6477000" cy="3002915"/>
          </a:xfrm>
          <a:custGeom>
            <a:avLst/>
            <a:gdLst/>
            <a:ahLst/>
            <a:cxnLst/>
            <a:rect l="l" t="t" r="r" b="b"/>
            <a:pathLst>
              <a:path w="6477000" h="3002915">
                <a:moveTo>
                  <a:pt x="0" y="3002800"/>
                </a:moveTo>
                <a:lnTo>
                  <a:pt x="6476822" y="3002800"/>
                </a:lnTo>
                <a:lnTo>
                  <a:pt x="6476822" y="0"/>
                </a:lnTo>
                <a:lnTo>
                  <a:pt x="0" y="0"/>
                </a:lnTo>
                <a:lnTo>
                  <a:pt x="0" y="3002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541591" y="7004990"/>
            <a:ext cx="6477000" cy="2787015"/>
            <a:chOff x="541591" y="7004990"/>
            <a:chExt cx="6477000" cy="278701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1591" y="7004990"/>
              <a:ext cx="6477000" cy="2787015"/>
            </a:xfrm>
            <a:custGeom>
              <a:avLst/>
              <a:gdLst/>
              <a:ahLst/>
              <a:cxnLst/>
              <a:rect l="l" t="t" r="r" b="b"/>
              <a:pathLst>
                <a:path w="6477000" h="2787015">
                  <a:moveTo>
                    <a:pt x="6476822" y="0"/>
                  </a:moveTo>
                  <a:lnTo>
                    <a:pt x="0" y="0"/>
                  </a:lnTo>
                  <a:lnTo>
                    <a:pt x="0" y="2787002"/>
                  </a:lnTo>
                  <a:lnTo>
                    <a:pt x="6476822" y="2787002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2673" y="7432021"/>
              <a:ext cx="4154804" cy="302260"/>
            </a:xfrm>
            <a:custGeom>
              <a:avLst/>
              <a:gdLst/>
              <a:ahLst/>
              <a:cxnLst/>
              <a:rect l="l" t="t" r="r" b="b"/>
              <a:pathLst>
                <a:path w="4154804" h="302259">
                  <a:moveTo>
                    <a:pt x="4154652" y="302221"/>
                  </a:moveTo>
                  <a:lnTo>
                    <a:pt x="4154652" y="108000"/>
                  </a:lnTo>
                  <a:lnTo>
                    <a:pt x="4146166" y="65970"/>
                  </a:lnTo>
                  <a:lnTo>
                    <a:pt x="4123021" y="31640"/>
                  </a:lnTo>
                  <a:lnTo>
                    <a:pt x="4088692" y="8490"/>
                  </a:lnTo>
                  <a:lnTo>
                    <a:pt x="4046651" y="0"/>
                  </a:ln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02221"/>
                  </a:lnTo>
                </a:path>
              </a:pathLst>
            </a:custGeom>
            <a:ln w="25400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28813" y="7711580"/>
              <a:ext cx="4302760" cy="80010"/>
            </a:xfrm>
            <a:custGeom>
              <a:avLst/>
              <a:gdLst/>
              <a:ahLst/>
              <a:cxnLst/>
              <a:rect l="l" t="t" r="r" b="b"/>
              <a:pathLst>
                <a:path w="4302760" h="80009">
                  <a:moveTo>
                    <a:pt x="147701" y="0"/>
                  </a:moveTo>
                  <a:lnTo>
                    <a:pt x="0" y="0"/>
                  </a:lnTo>
                  <a:lnTo>
                    <a:pt x="73850" y="79425"/>
                  </a:lnTo>
                  <a:lnTo>
                    <a:pt x="147701" y="0"/>
                  </a:lnTo>
                  <a:close/>
                </a:path>
                <a:path w="4302760" h="80009">
                  <a:moveTo>
                    <a:pt x="4302353" y="0"/>
                  </a:moveTo>
                  <a:lnTo>
                    <a:pt x="4154652" y="0"/>
                  </a:lnTo>
                  <a:lnTo>
                    <a:pt x="4228503" y="79425"/>
                  </a:lnTo>
                  <a:lnTo>
                    <a:pt x="430235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0000" y="7454297"/>
              <a:ext cx="0" cy="280035"/>
            </a:xfrm>
            <a:custGeom>
              <a:avLst/>
              <a:gdLst/>
              <a:ahLst/>
              <a:cxnLst/>
              <a:rect l="l" t="t" r="r" b="b"/>
              <a:pathLst>
                <a:path h="280034">
                  <a:moveTo>
                    <a:pt x="0" y="0"/>
                  </a:moveTo>
                  <a:lnTo>
                    <a:pt x="0" y="279895"/>
                  </a:lnTo>
                </a:path>
              </a:pathLst>
            </a:custGeom>
            <a:ln w="25400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6149" y="7711520"/>
              <a:ext cx="147955" cy="80010"/>
            </a:xfrm>
            <a:custGeom>
              <a:avLst/>
              <a:gdLst/>
              <a:ahLst/>
              <a:cxnLst/>
              <a:rect l="l" t="t" r="r" b="b"/>
              <a:pathLst>
                <a:path w="147954" h="80009">
                  <a:moveTo>
                    <a:pt x="147700" y="0"/>
                  </a:moveTo>
                  <a:lnTo>
                    <a:pt x="0" y="0"/>
                  </a:lnTo>
                  <a:lnTo>
                    <a:pt x="73850" y="79425"/>
                  </a:lnTo>
                  <a:lnTo>
                    <a:pt x="14770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4543" y="7257372"/>
              <a:ext cx="1511300" cy="307340"/>
            </a:xfrm>
            <a:custGeom>
              <a:avLst/>
              <a:gdLst/>
              <a:ahLst/>
              <a:cxnLst/>
              <a:rect l="l" t="t" r="r" b="b"/>
              <a:pathLst>
                <a:path w="1511300" h="307340">
                  <a:moveTo>
                    <a:pt x="1357528" y="0"/>
                  </a:moveTo>
                  <a:lnTo>
                    <a:pt x="153390" y="0"/>
                  </a:lnTo>
                  <a:lnTo>
                    <a:pt x="104904" y="7819"/>
                  </a:lnTo>
                  <a:lnTo>
                    <a:pt x="62797" y="29593"/>
                  </a:lnTo>
                  <a:lnTo>
                    <a:pt x="29593" y="62797"/>
                  </a:lnTo>
                  <a:lnTo>
                    <a:pt x="7819" y="104904"/>
                  </a:lnTo>
                  <a:lnTo>
                    <a:pt x="0" y="153390"/>
                  </a:lnTo>
                  <a:lnTo>
                    <a:pt x="7819" y="201876"/>
                  </a:lnTo>
                  <a:lnTo>
                    <a:pt x="29593" y="243983"/>
                  </a:lnTo>
                  <a:lnTo>
                    <a:pt x="62797" y="277187"/>
                  </a:lnTo>
                  <a:lnTo>
                    <a:pt x="104904" y="298961"/>
                  </a:lnTo>
                  <a:lnTo>
                    <a:pt x="153390" y="306781"/>
                  </a:lnTo>
                  <a:lnTo>
                    <a:pt x="1357528" y="306781"/>
                  </a:lnTo>
                  <a:lnTo>
                    <a:pt x="1406009" y="298961"/>
                  </a:lnTo>
                  <a:lnTo>
                    <a:pt x="1448116" y="277187"/>
                  </a:lnTo>
                  <a:lnTo>
                    <a:pt x="1481321" y="243983"/>
                  </a:lnTo>
                  <a:lnTo>
                    <a:pt x="1503098" y="201876"/>
                  </a:lnTo>
                  <a:lnTo>
                    <a:pt x="1510919" y="153390"/>
                  </a:lnTo>
                  <a:lnTo>
                    <a:pt x="1503098" y="104904"/>
                  </a:lnTo>
                  <a:lnTo>
                    <a:pt x="1481321" y="62797"/>
                  </a:lnTo>
                  <a:lnTo>
                    <a:pt x="1448116" y="29593"/>
                  </a:lnTo>
                  <a:lnTo>
                    <a:pt x="1406009" y="7819"/>
                  </a:lnTo>
                  <a:lnTo>
                    <a:pt x="1357528" y="0"/>
                  </a:lnTo>
                  <a:close/>
                </a:path>
              </a:pathLst>
            </a:custGeom>
            <a:solidFill>
              <a:srgbClr val="CA05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191817" y="7296269"/>
            <a:ext cx="1344026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solidFill>
                  <a:srgbClr val="FFFFFF"/>
                </a:solidFill>
                <a:latin typeface="Myriad Pro"/>
                <a:cs typeface="Myriad Pro"/>
              </a:rPr>
              <a:t>Junior</a:t>
            </a:r>
            <a:r>
              <a:rPr sz="1200" b="1" spc="-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Myriad Pro"/>
                <a:cs typeface="Myriad Pro"/>
              </a:rPr>
              <a:t>Befriender</a:t>
            </a:r>
            <a:endParaRPr sz="1200" dirty="0">
              <a:latin typeface="Myriad Pro"/>
              <a:cs typeface="Myriad Pr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91998" y="8063996"/>
            <a:ext cx="1856105" cy="924560"/>
            <a:chOff x="791998" y="8063996"/>
            <a:chExt cx="1856105" cy="924560"/>
          </a:xfrm>
        </p:grpSpPr>
        <p:sp>
          <p:nvSpPr>
            <p:cNvPr id="14" name="object 14"/>
            <p:cNvSpPr/>
            <p:nvPr/>
          </p:nvSpPr>
          <p:spPr>
            <a:xfrm>
              <a:off x="791998" y="8063996"/>
              <a:ext cx="1856105" cy="420370"/>
            </a:xfrm>
            <a:custGeom>
              <a:avLst/>
              <a:gdLst/>
              <a:ahLst/>
              <a:cxnLst/>
              <a:rect l="l" t="t" r="r" b="b"/>
              <a:pathLst>
                <a:path w="1856105" h="420370">
                  <a:moveTo>
                    <a:pt x="1747977" y="0"/>
                  </a:move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11988"/>
                  </a:lnTo>
                  <a:lnTo>
                    <a:pt x="8486" y="354045"/>
                  </a:lnTo>
                  <a:lnTo>
                    <a:pt x="31630" y="388372"/>
                  </a:lnTo>
                  <a:lnTo>
                    <a:pt x="65960" y="411507"/>
                  </a:lnTo>
                  <a:lnTo>
                    <a:pt x="108000" y="419989"/>
                  </a:lnTo>
                  <a:lnTo>
                    <a:pt x="1747977" y="419989"/>
                  </a:lnTo>
                  <a:lnTo>
                    <a:pt x="1790012" y="411507"/>
                  </a:lnTo>
                  <a:lnTo>
                    <a:pt x="1824342" y="388372"/>
                  </a:lnTo>
                  <a:lnTo>
                    <a:pt x="1847489" y="354045"/>
                  </a:lnTo>
                  <a:lnTo>
                    <a:pt x="1855977" y="311988"/>
                  </a:lnTo>
                  <a:lnTo>
                    <a:pt x="1855977" y="108000"/>
                  </a:lnTo>
                  <a:lnTo>
                    <a:pt x="1847489" y="65970"/>
                  </a:lnTo>
                  <a:lnTo>
                    <a:pt x="1824342" y="31640"/>
                  </a:lnTo>
                  <a:lnTo>
                    <a:pt x="1790012" y="8490"/>
                  </a:lnTo>
                  <a:lnTo>
                    <a:pt x="1747977" y="0"/>
                  </a:lnTo>
                  <a:close/>
                </a:path>
              </a:pathLst>
            </a:custGeom>
            <a:solidFill>
              <a:srgbClr val="B5D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91998" y="8567977"/>
              <a:ext cx="1856105" cy="420370"/>
            </a:xfrm>
            <a:custGeom>
              <a:avLst/>
              <a:gdLst/>
              <a:ahLst/>
              <a:cxnLst/>
              <a:rect l="l" t="t" r="r" b="b"/>
              <a:pathLst>
                <a:path w="1856105" h="420370">
                  <a:moveTo>
                    <a:pt x="1747977" y="0"/>
                  </a:move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11988"/>
                  </a:lnTo>
                  <a:lnTo>
                    <a:pt x="8486" y="354045"/>
                  </a:lnTo>
                  <a:lnTo>
                    <a:pt x="31630" y="388372"/>
                  </a:lnTo>
                  <a:lnTo>
                    <a:pt x="65960" y="411507"/>
                  </a:lnTo>
                  <a:lnTo>
                    <a:pt x="108000" y="419989"/>
                  </a:lnTo>
                  <a:lnTo>
                    <a:pt x="1747977" y="419989"/>
                  </a:lnTo>
                  <a:lnTo>
                    <a:pt x="1790012" y="411507"/>
                  </a:lnTo>
                  <a:lnTo>
                    <a:pt x="1824342" y="388372"/>
                  </a:lnTo>
                  <a:lnTo>
                    <a:pt x="1847489" y="354045"/>
                  </a:lnTo>
                  <a:lnTo>
                    <a:pt x="1855977" y="311988"/>
                  </a:lnTo>
                  <a:lnTo>
                    <a:pt x="1855977" y="108000"/>
                  </a:lnTo>
                  <a:lnTo>
                    <a:pt x="1847489" y="65970"/>
                  </a:lnTo>
                  <a:lnTo>
                    <a:pt x="1824342" y="31640"/>
                  </a:lnTo>
                  <a:lnTo>
                    <a:pt x="1790012" y="8490"/>
                  </a:lnTo>
                  <a:lnTo>
                    <a:pt x="1747977" y="0"/>
                  </a:lnTo>
                  <a:close/>
                </a:path>
              </a:pathLst>
            </a:custGeom>
            <a:solidFill>
              <a:srgbClr val="84C6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06450" y="8632428"/>
            <a:ext cx="1856108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yriad Pro"/>
                <a:cs typeface="Myriad Pro"/>
              </a:rPr>
              <a:t>[Insert</a:t>
            </a:r>
            <a:r>
              <a:rPr sz="800" spc="-5" dirty="0">
                <a:latin typeface="Myriad Pro"/>
                <a:cs typeface="Myriad Pro"/>
              </a:rPr>
              <a:t> </a:t>
            </a:r>
            <a:r>
              <a:rPr sz="800" dirty="0">
                <a:latin typeface="Myriad Pro"/>
                <a:cs typeface="Myriad Pro"/>
              </a:rPr>
              <a:t>name of enhanced volunteer </a:t>
            </a:r>
            <a:r>
              <a:rPr sz="800" spc="-10" dirty="0">
                <a:latin typeface="Myriad Pro"/>
                <a:cs typeface="Myriad Pro"/>
              </a:rPr>
              <a:t>role]</a:t>
            </a:r>
            <a:endParaRPr sz="800" dirty="0">
              <a:latin typeface="Myriad Pro"/>
              <a:cs typeface="Myriad Pro"/>
            </a:endParaRPr>
          </a:p>
          <a:p>
            <a:pPr marR="5715" algn="ctr">
              <a:lnSpc>
                <a:spcPct val="100000"/>
              </a:lnSpc>
              <a:spcBef>
                <a:spcPts val="40"/>
              </a:spcBef>
            </a:pPr>
            <a:r>
              <a:rPr sz="900" b="1" dirty="0">
                <a:latin typeface="MyriadPro-Semibold"/>
                <a:cs typeface="MyriadPro-Semibold"/>
              </a:rPr>
              <a:t>Specialist</a:t>
            </a:r>
            <a:r>
              <a:rPr sz="900" b="1" spc="-10" dirty="0">
                <a:latin typeface="MyriadPro-Semibold"/>
                <a:cs typeface="MyriadPro-Semibold"/>
              </a:rPr>
              <a:t> Befriender</a:t>
            </a:r>
            <a:endParaRPr sz="900" dirty="0">
              <a:latin typeface="MyriadPro-Semibold"/>
              <a:cs typeface="MyriadPro-Semi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6450" y="7783852"/>
            <a:ext cx="1856108" cy="624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90"/>
              </a:spcBef>
            </a:pPr>
            <a:r>
              <a:rPr sz="1250" b="1" dirty="0">
                <a:solidFill>
                  <a:srgbClr val="088E4F"/>
                </a:solidFill>
                <a:latin typeface="Myriad Pro"/>
                <a:cs typeface="Myriad Pro"/>
              </a:rPr>
              <a:t>Specialist</a:t>
            </a:r>
            <a:r>
              <a:rPr sz="1250" b="1" spc="-60" dirty="0">
                <a:solidFill>
                  <a:srgbClr val="088E4F"/>
                </a:solidFill>
                <a:latin typeface="Myriad Pro"/>
                <a:cs typeface="Myriad Pro"/>
              </a:rPr>
              <a:t> </a:t>
            </a:r>
            <a:r>
              <a:rPr sz="1250" b="1" spc="-10" dirty="0">
                <a:solidFill>
                  <a:srgbClr val="088E4F"/>
                </a:solidFill>
                <a:latin typeface="Myriad Pro"/>
                <a:cs typeface="Myriad Pro"/>
              </a:rPr>
              <a:t>Pathway</a:t>
            </a:r>
            <a:endParaRPr sz="1250" dirty="0">
              <a:latin typeface="Myriad Pro"/>
              <a:cs typeface="Myriad Pro"/>
            </a:endParaRPr>
          </a:p>
          <a:p>
            <a:pPr marR="5080" algn="ctr">
              <a:lnSpc>
                <a:spcPct val="100000"/>
              </a:lnSpc>
              <a:spcBef>
                <a:spcPts val="1145"/>
              </a:spcBef>
            </a:pPr>
            <a:r>
              <a:rPr sz="800" dirty="0">
                <a:latin typeface="Myriad Pro"/>
                <a:cs typeface="Myriad Pro"/>
              </a:rPr>
              <a:t>[Insert</a:t>
            </a:r>
            <a:r>
              <a:rPr sz="800" spc="-5" dirty="0">
                <a:latin typeface="Myriad Pro"/>
                <a:cs typeface="Myriad Pro"/>
              </a:rPr>
              <a:t> </a:t>
            </a:r>
            <a:r>
              <a:rPr sz="800" dirty="0">
                <a:latin typeface="Myriad Pro"/>
                <a:cs typeface="Myriad Pro"/>
              </a:rPr>
              <a:t>name of enhanced volunteer </a:t>
            </a:r>
            <a:r>
              <a:rPr sz="800" spc="-10" dirty="0">
                <a:latin typeface="Myriad Pro"/>
                <a:cs typeface="Myriad Pro"/>
              </a:rPr>
              <a:t>role]</a:t>
            </a:r>
            <a:endParaRPr sz="800" dirty="0">
              <a:latin typeface="Myriad Pro"/>
              <a:cs typeface="Myriad Pro"/>
            </a:endParaRPr>
          </a:p>
          <a:p>
            <a:pPr marR="5715" algn="ctr">
              <a:lnSpc>
                <a:spcPct val="100000"/>
              </a:lnSpc>
              <a:spcBef>
                <a:spcPts val="40"/>
              </a:spcBef>
            </a:pPr>
            <a:r>
              <a:rPr sz="900" b="1" dirty="0">
                <a:latin typeface="MyriadPro-Semibold"/>
                <a:cs typeface="MyriadPro-Semibold"/>
              </a:rPr>
              <a:t>Senior</a:t>
            </a:r>
            <a:r>
              <a:rPr sz="900" b="1" spc="-5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Befriender</a:t>
            </a:r>
            <a:endParaRPr sz="900" dirty="0">
              <a:latin typeface="MyriadPro-Semibold"/>
              <a:cs typeface="MyriadPro-Semibold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861505" y="8063996"/>
            <a:ext cx="1856105" cy="924560"/>
            <a:chOff x="2861505" y="8063996"/>
            <a:chExt cx="1856105" cy="924560"/>
          </a:xfrm>
        </p:grpSpPr>
        <p:sp>
          <p:nvSpPr>
            <p:cNvPr id="19" name="object 19"/>
            <p:cNvSpPr/>
            <p:nvPr/>
          </p:nvSpPr>
          <p:spPr>
            <a:xfrm>
              <a:off x="2861505" y="8063996"/>
              <a:ext cx="1856105" cy="420370"/>
            </a:xfrm>
            <a:custGeom>
              <a:avLst/>
              <a:gdLst/>
              <a:ahLst/>
              <a:cxnLst/>
              <a:rect l="l" t="t" r="r" b="b"/>
              <a:pathLst>
                <a:path w="1856104" h="420370">
                  <a:moveTo>
                    <a:pt x="1747977" y="0"/>
                  </a:move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11988"/>
                  </a:lnTo>
                  <a:lnTo>
                    <a:pt x="8486" y="354045"/>
                  </a:lnTo>
                  <a:lnTo>
                    <a:pt x="31630" y="388372"/>
                  </a:lnTo>
                  <a:lnTo>
                    <a:pt x="65960" y="411507"/>
                  </a:lnTo>
                  <a:lnTo>
                    <a:pt x="108000" y="419989"/>
                  </a:lnTo>
                  <a:lnTo>
                    <a:pt x="1747977" y="419989"/>
                  </a:lnTo>
                  <a:lnTo>
                    <a:pt x="1790012" y="411507"/>
                  </a:lnTo>
                  <a:lnTo>
                    <a:pt x="1824342" y="388372"/>
                  </a:lnTo>
                  <a:lnTo>
                    <a:pt x="1847489" y="354045"/>
                  </a:lnTo>
                  <a:lnTo>
                    <a:pt x="1855977" y="311988"/>
                  </a:lnTo>
                  <a:lnTo>
                    <a:pt x="1855977" y="108000"/>
                  </a:lnTo>
                  <a:lnTo>
                    <a:pt x="1847489" y="65970"/>
                  </a:lnTo>
                  <a:lnTo>
                    <a:pt x="1824342" y="31640"/>
                  </a:lnTo>
                  <a:lnTo>
                    <a:pt x="1790012" y="8490"/>
                  </a:lnTo>
                  <a:lnTo>
                    <a:pt x="1747977" y="0"/>
                  </a:lnTo>
                  <a:close/>
                </a:path>
              </a:pathLst>
            </a:custGeom>
            <a:solidFill>
              <a:srgbClr val="FAD8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61505" y="8567977"/>
              <a:ext cx="1856105" cy="420370"/>
            </a:xfrm>
            <a:custGeom>
              <a:avLst/>
              <a:gdLst/>
              <a:ahLst/>
              <a:cxnLst/>
              <a:rect l="l" t="t" r="r" b="b"/>
              <a:pathLst>
                <a:path w="1856104" h="420370">
                  <a:moveTo>
                    <a:pt x="1747977" y="0"/>
                  </a:move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11988"/>
                  </a:lnTo>
                  <a:lnTo>
                    <a:pt x="8486" y="354045"/>
                  </a:lnTo>
                  <a:lnTo>
                    <a:pt x="31630" y="388372"/>
                  </a:lnTo>
                  <a:lnTo>
                    <a:pt x="65960" y="411507"/>
                  </a:lnTo>
                  <a:lnTo>
                    <a:pt x="108000" y="419989"/>
                  </a:lnTo>
                  <a:lnTo>
                    <a:pt x="1747977" y="419989"/>
                  </a:lnTo>
                  <a:lnTo>
                    <a:pt x="1790012" y="411507"/>
                  </a:lnTo>
                  <a:lnTo>
                    <a:pt x="1824342" y="388372"/>
                  </a:lnTo>
                  <a:lnTo>
                    <a:pt x="1847489" y="354045"/>
                  </a:lnTo>
                  <a:lnTo>
                    <a:pt x="1855977" y="311988"/>
                  </a:lnTo>
                  <a:lnTo>
                    <a:pt x="1855977" y="108000"/>
                  </a:lnTo>
                  <a:lnTo>
                    <a:pt x="1847489" y="65970"/>
                  </a:lnTo>
                  <a:lnTo>
                    <a:pt x="1824342" y="31640"/>
                  </a:lnTo>
                  <a:lnTo>
                    <a:pt x="1790012" y="8490"/>
                  </a:lnTo>
                  <a:lnTo>
                    <a:pt x="1747977" y="0"/>
                  </a:lnTo>
                  <a:close/>
                </a:path>
              </a:pathLst>
            </a:custGeom>
            <a:solidFill>
              <a:srgbClr val="F7BE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863850" y="8632428"/>
            <a:ext cx="1856108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yriad Pro"/>
                <a:cs typeface="Myriad Pro"/>
              </a:rPr>
              <a:t>[Insert</a:t>
            </a:r>
            <a:r>
              <a:rPr sz="800" spc="-5" dirty="0">
                <a:latin typeface="Myriad Pro"/>
                <a:cs typeface="Myriad Pro"/>
              </a:rPr>
              <a:t> </a:t>
            </a:r>
            <a:r>
              <a:rPr sz="800" dirty="0">
                <a:latin typeface="Myriad Pro"/>
                <a:cs typeface="Myriad Pro"/>
              </a:rPr>
              <a:t>name of enhanced volunteer </a:t>
            </a:r>
            <a:r>
              <a:rPr sz="800" spc="-10" dirty="0">
                <a:latin typeface="Myriad Pro"/>
                <a:cs typeface="Myriad Pro"/>
              </a:rPr>
              <a:t>role]</a:t>
            </a:r>
            <a:endParaRPr sz="800" dirty="0">
              <a:latin typeface="Myriad Pro"/>
              <a:cs typeface="Myriad Pro"/>
            </a:endParaRPr>
          </a:p>
          <a:p>
            <a:pPr marR="5715" algn="ctr">
              <a:lnSpc>
                <a:spcPct val="100000"/>
              </a:lnSpc>
              <a:spcBef>
                <a:spcPts val="40"/>
              </a:spcBef>
            </a:pPr>
            <a:r>
              <a:rPr sz="900" b="1" dirty="0">
                <a:latin typeface="MyriadPro-Semibold"/>
                <a:cs typeface="MyriadPro-Semibold"/>
              </a:rPr>
              <a:t>Senior</a:t>
            </a:r>
            <a:r>
              <a:rPr sz="900" b="1" spc="-25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Volunteer</a:t>
            </a:r>
            <a:r>
              <a:rPr sz="900" b="1" spc="25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Partner</a:t>
            </a:r>
            <a:endParaRPr sz="900" dirty="0">
              <a:latin typeface="MyriadPro-Semibold"/>
              <a:cs typeface="MyriadPro-Semi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3850" y="7783852"/>
            <a:ext cx="1856108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90"/>
              </a:spcBef>
            </a:pPr>
            <a:r>
              <a:rPr sz="1250" b="1" spc="-10" dirty="0">
                <a:solidFill>
                  <a:srgbClr val="EF7D00"/>
                </a:solidFill>
                <a:latin typeface="Myriad Pro"/>
                <a:cs typeface="Myriad Pro"/>
              </a:rPr>
              <a:t>Co-creator</a:t>
            </a:r>
            <a:r>
              <a:rPr sz="1250" b="1" spc="5" dirty="0">
                <a:solidFill>
                  <a:srgbClr val="EF7D00"/>
                </a:solidFill>
                <a:latin typeface="Myriad Pro"/>
                <a:cs typeface="Myriad Pro"/>
              </a:rPr>
              <a:t> </a:t>
            </a:r>
            <a:r>
              <a:rPr sz="1250" b="1" spc="-10" dirty="0">
                <a:solidFill>
                  <a:srgbClr val="EF7D00"/>
                </a:solidFill>
                <a:latin typeface="Myriad Pro"/>
                <a:cs typeface="Myriad Pro"/>
              </a:rPr>
              <a:t>Pathway</a:t>
            </a:r>
            <a:endParaRPr sz="1250" dirty="0">
              <a:latin typeface="Myriad Pro"/>
              <a:cs typeface="Myriad Pro"/>
            </a:endParaRPr>
          </a:p>
          <a:p>
            <a:pPr marR="5080" algn="ctr">
              <a:lnSpc>
                <a:spcPct val="100000"/>
              </a:lnSpc>
              <a:spcBef>
                <a:spcPts val="1220"/>
              </a:spcBef>
            </a:pPr>
            <a:r>
              <a:rPr sz="800" dirty="0">
                <a:latin typeface="Myriad Pro"/>
                <a:cs typeface="Myriad Pro"/>
              </a:rPr>
              <a:t>[Insert</a:t>
            </a:r>
            <a:r>
              <a:rPr sz="800" spc="-5" dirty="0">
                <a:latin typeface="Myriad Pro"/>
                <a:cs typeface="Myriad Pro"/>
              </a:rPr>
              <a:t> </a:t>
            </a:r>
            <a:r>
              <a:rPr sz="800" dirty="0">
                <a:latin typeface="Myriad Pro"/>
                <a:cs typeface="Myriad Pro"/>
              </a:rPr>
              <a:t>name of enhanced volunteer </a:t>
            </a:r>
            <a:r>
              <a:rPr sz="800" spc="-10" dirty="0">
                <a:latin typeface="Myriad Pro"/>
                <a:cs typeface="Myriad Pro"/>
              </a:rPr>
              <a:t>role]</a:t>
            </a:r>
            <a:endParaRPr sz="800" dirty="0">
              <a:latin typeface="Myriad Pro"/>
              <a:cs typeface="Myriad Pro"/>
            </a:endParaRPr>
          </a:p>
          <a:p>
            <a:pPr marR="5080" algn="ctr">
              <a:lnSpc>
                <a:spcPct val="100000"/>
              </a:lnSpc>
              <a:spcBef>
                <a:spcPts val="40"/>
              </a:spcBef>
            </a:pPr>
            <a:r>
              <a:rPr sz="900" b="1" spc="-10" dirty="0">
                <a:latin typeface="MyriadPro-Semibold"/>
                <a:cs typeface="MyriadPro-Semibold"/>
              </a:rPr>
              <a:t>Volunteer</a:t>
            </a:r>
            <a:r>
              <a:rPr sz="900" b="1" spc="40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Partner</a:t>
            </a:r>
            <a:endParaRPr sz="900" dirty="0">
              <a:latin typeface="MyriadPro-Semibold"/>
              <a:cs typeface="MyriadPro-Semibold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928999" y="8063996"/>
            <a:ext cx="1856105" cy="924560"/>
            <a:chOff x="4928999" y="8063996"/>
            <a:chExt cx="1856105" cy="924560"/>
          </a:xfrm>
        </p:grpSpPr>
        <p:sp>
          <p:nvSpPr>
            <p:cNvPr id="24" name="object 24"/>
            <p:cNvSpPr/>
            <p:nvPr/>
          </p:nvSpPr>
          <p:spPr>
            <a:xfrm>
              <a:off x="4928999" y="8063996"/>
              <a:ext cx="1856105" cy="420370"/>
            </a:xfrm>
            <a:custGeom>
              <a:avLst/>
              <a:gdLst/>
              <a:ahLst/>
              <a:cxnLst/>
              <a:rect l="l" t="t" r="r" b="b"/>
              <a:pathLst>
                <a:path w="1856104" h="420370">
                  <a:moveTo>
                    <a:pt x="1747977" y="0"/>
                  </a:move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11988"/>
                  </a:lnTo>
                  <a:lnTo>
                    <a:pt x="8486" y="354045"/>
                  </a:lnTo>
                  <a:lnTo>
                    <a:pt x="31630" y="388372"/>
                  </a:lnTo>
                  <a:lnTo>
                    <a:pt x="65960" y="411507"/>
                  </a:lnTo>
                  <a:lnTo>
                    <a:pt x="108000" y="419989"/>
                  </a:lnTo>
                  <a:lnTo>
                    <a:pt x="1747977" y="419989"/>
                  </a:lnTo>
                  <a:lnTo>
                    <a:pt x="1790012" y="411507"/>
                  </a:lnTo>
                  <a:lnTo>
                    <a:pt x="1824342" y="388372"/>
                  </a:lnTo>
                  <a:lnTo>
                    <a:pt x="1847489" y="354045"/>
                  </a:lnTo>
                  <a:lnTo>
                    <a:pt x="1855978" y="311988"/>
                  </a:lnTo>
                  <a:lnTo>
                    <a:pt x="1855978" y="108000"/>
                  </a:lnTo>
                  <a:lnTo>
                    <a:pt x="1847489" y="65970"/>
                  </a:lnTo>
                  <a:lnTo>
                    <a:pt x="1824342" y="31640"/>
                  </a:lnTo>
                  <a:lnTo>
                    <a:pt x="1790012" y="8490"/>
                  </a:lnTo>
                  <a:lnTo>
                    <a:pt x="1747977" y="0"/>
                  </a:lnTo>
                  <a:close/>
                </a:path>
              </a:pathLst>
            </a:custGeom>
            <a:solidFill>
              <a:srgbClr val="B9C6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28999" y="8567977"/>
              <a:ext cx="1856105" cy="420370"/>
            </a:xfrm>
            <a:custGeom>
              <a:avLst/>
              <a:gdLst/>
              <a:ahLst/>
              <a:cxnLst/>
              <a:rect l="l" t="t" r="r" b="b"/>
              <a:pathLst>
                <a:path w="1856104" h="420370">
                  <a:moveTo>
                    <a:pt x="1747977" y="0"/>
                  </a:moveTo>
                  <a:lnTo>
                    <a:pt x="108000" y="0"/>
                  </a:lnTo>
                  <a:lnTo>
                    <a:pt x="65960" y="8490"/>
                  </a:lnTo>
                  <a:lnTo>
                    <a:pt x="31630" y="31640"/>
                  </a:lnTo>
                  <a:lnTo>
                    <a:pt x="8486" y="65970"/>
                  </a:lnTo>
                  <a:lnTo>
                    <a:pt x="0" y="108000"/>
                  </a:lnTo>
                  <a:lnTo>
                    <a:pt x="0" y="311988"/>
                  </a:lnTo>
                  <a:lnTo>
                    <a:pt x="8486" y="354045"/>
                  </a:lnTo>
                  <a:lnTo>
                    <a:pt x="31630" y="388372"/>
                  </a:lnTo>
                  <a:lnTo>
                    <a:pt x="65960" y="411507"/>
                  </a:lnTo>
                  <a:lnTo>
                    <a:pt x="108000" y="419989"/>
                  </a:lnTo>
                  <a:lnTo>
                    <a:pt x="1747977" y="419989"/>
                  </a:lnTo>
                  <a:lnTo>
                    <a:pt x="1790012" y="411507"/>
                  </a:lnTo>
                  <a:lnTo>
                    <a:pt x="1824342" y="388372"/>
                  </a:lnTo>
                  <a:lnTo>
                    <a:pt x="1847489" y="354045"/>
                  </a:lnTo>
                  <a:lnTo>
                    <a:pt x="1855978" y="311988"/>
                  </a:lnTo>
                  <a:lnTo>
                    <a:pt x="1855978" y="108000"/>
                  </a:lnTo>
                  <a:lnTo>
                    <a:pt x="1847489" y="65970"/>
                  </a:lnTo>
                  <a:lnTo>
                    <a:pt x="1824342" y="31640"/>
                  </a:lnTo>
                  <a:lnTo>
                    <a:pt x="1790012" y="8490"/>
                  </a:lnTo>
                  <a:lnTo>
                    <a:pt x="1747977" y="0"/>
                  </a:lnTo>
                  <a:close/>
                </a:path>
              </a:pathLst>
            </a:custGeom>
            <a:solidFill>
              <a:srgbClr val="8AA0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893946" y="8632428"/>
            <a:ext cx="1848014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yriad Pro"/>
                <a:cs typeface="Myriad Pro"/>
              </a:rPr>
              <a:t>[Insert</a:t>
            </a:r>
            <a:r>
              <a:rPr sz="800" spc="-5" dirty="0">
                <a:latin typeface="Myriad Pro"/>
                <a:cs typeface="Myriad Pro"/>
              </a:rPr>
              <a:t> </a:t>
            </a:r>
            <a:r>
              <a:rPr sz="800" dirty="0">
                <a:latin typeface="Myriad Pro"/>
                <a:cs typeface="Myriad Pro"/>
              </a:rPr>
              <a:t>name of enhanced volunteer </a:t>
            </a:r>
            <a:r>
              <a:rPr sz="800" spc="-10" dirty="0">
                <a:latin typeface="Myriad Pro"/>
                <a:cs typeface="Myriad Pro"/>
              </a:rPr>
              <a:t>role]</a:t>
            </a:r>
            <a:endParaRPr sz="800" dirty="0">
              <a:latin typeface="Myriad Pro"/>
              <a:cs typeface="Myriad Pro"/>
            </a:endParaRPr>
          </a:p>
          <a:p>
            <a:pPr marR="4445" algn="ctr">
              <a:lnSpc>
                <a:spcPct val="100000"/>
              </a:lnSpc>
              <a:spcBef>
                <a:spcPts val="40"/>
              </a:spcBef>
            </a:pPr>
            <a:r>
              <a:rPr sz="900" b="1" dirty="0">
                <a:latin typeface="MyriadPro-Semibold"/>
                <a:cs typeface="MyriadPro-Semibold"/>
              </a:rPr>
              <a:t>Senior</a:t>
            </a:r>
            <a:r>
              <a:rPr sz="900" b="1" spc="-15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Volunteer</a:t>
            </a:r>
            <a:r>
              <a:rPr sz="900" b="1" spc="25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Leader</a:t>
            </a:r>
            <a:endParaRPr sz="900" dirty="0">
              <a:latin typeface="MyriadPro-Semibold"/>
              <a:cs typeface="MyriadPro-Semi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93945" y="7783852"/>
            <a:ext cx="185610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0"/>
              </a:spcBef>
            </a:pPr>
            <a:r>
              <a:rPr sz="1250" b="1" dirty="0">
                <a:solidFill>
                  <a:srgbClr val="164194"/>
                </a:solidFill>
                <a:latin typeface="Myriad Pro"/>
                <a:cs typeface="Myriad Pro"/>
              </a:rPr>
              <a:t>Leader</a:t>
            </a:r>
            <a:r>
              <a:rPr sz="1250" b="1" spc="-60" dirty="0">
                <a:solidFill>
                  <a:srgbClr val="164194"/>
                </a:solidFill>
                <a:latin typeface="Myriad Pro"/>
                <a:cs typeface="Myriad Pro"/>
              </a:rPr>
              <a:t> </a:t>
            </a:r>
            <a:r>
              <a:rPr sz="1250" b="1" spc="-10" dirty="0">
                <a:solidFill>
                  <a:srgbClr val="164194"/>
                </a:solidFill>
                <a:latin typeface="Myriad Pro"/>
                <a:cs typeface="Myriad Pro"/>
              </a:rPr>
              <a:t>Pathway</a:t>
            </a:r>
            <a:endParaRPr sz="1250" dirty="0">
              <a:latin typeface="Myriad Pro"/>
              <a:cs typeface="Myriad Pro"/>
            </a:endParaRPr>
          </a:p>
          <a:p>
            <a:pPr marR="5080" algn="ctr">
              <a:lnSpc>
                <a:spcPct val="100000"/>
              </a:lnSpc>
              <a:spcBef>
                <a:spcPts val="1220"/>
              </a:spcBef>
            </a:pPr>
            <a:r>
              <a:rPr sz="800" dirty="0">
                <a:latin typeface="Myriad Pro"/>
                <a:cs typeface="Myriad Pro"/>
              </a:rPr>
              <a:t>[Insert</a:t>
            </a:r>
            <a:r>
              <a:rPr sz="800" spc="-5" dirty="0">
                <a:latin typeface="Myriad Pro"/>
                <a:cs typeface="Myriad Pro"/>
              </a:rPr>
              <a:t> </a:t>
            </a:r>
            <a:r>
              <a:rPr sz="800" dirty="0">
                <a:latin typeface="Myriad Pro"/>
                <a:cs typeface="Myriad Pro"/>
              </a:rPr>
              <a:t>name of enhanced volunteer </a:t>
            </a:r>
            <a:r>
              <a:rPr sz="800" spc="-10" dirty="0">
                <a:latin typeface="Myriad Pro"/>
                <a:cs typeface="Myriad Pro"/>
              </a:rPr>
              <a:t>role]</a:t>
            </a:r>
            <a:endParaRPr sz="800" dirty="0">
              <a:latin typeface="Myriad Pro"/>
              <a:cs typeface="Myriad Pro"/>
            </a:endParaRPr>
          </a:p>
          <a:p>
            <a:pPr marR="5080" algn="ctr">
              <a:lnSpc>
                <a:spcPct val="100000"/>
              </a:lnSpc>
              <a:spcBef>
                <a:spcPts val="40"/>
              </a:spcBef>
            </a:pPr>
            <a:r>
              <a:rPr sz="900" b="1" spc="-10" dirty="0">
                <a:latin typeface="MyriadPro-Semibold"/>
                <a:cs typeface="MyriadPro-Semibold"/>
              </a:rPr>
              <a:t>Volunteer</a:t>
            </a:r>
            <a:r>
              <a:rPr sz="900" b="1" spc="40" dirty="0">
                <a:latin typeface="MyriadPro-Semibold"/>
                <a:cs typeface="MyriadPro-Semibold"/>
              </a:rPr>
              <a:t> </a:t>
            </a:r>
            <a:r>
              <a:rPr sz="900" b="1" spc="-10" dirty="0">
                <a:latin typeface="MyriadPro-Semibold"/>
                <a:cs typeface="MyriadPro-Semibold"/>
              </a:rPr>
              <a:t>Leader</a:t>
            </a:r>
            <a:endParaRPr sz="900" dirty="0">
              <a:latin typeface="MyriadPro-Semibold"/>
              <a:cs typeface="MyriadPro-Semi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1587" y="9129402"/>
            <a:ext cx="6120130" cy="5238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>
              <a:lnSpc>
                <a:spcPts val="1300"/>
              </a:lnSpc>
              <a:spcBef>
                <a:spcPts val="160"/>
              </a:spcBef>
            </a:pPr>
            <a:r>
              <a:rPr sz="1100" dirty="0">
                <a:latin typeface="Myriad Pro"/>
                <a:cs typeface="Myriad Pro"/>
              </a:rPr>
              <a:t>Agency</a:t>
            </a:r>
            <a:r>
              <a:rPr sz="1100" spc="-2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B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wants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craft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development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pathways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where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experienced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volunteers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serving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spc="-50" dirty="0">
                <a:latin typeface="Myriad Pro"/>
                <a:cs typeface="Myriad Pro"/>
              </a:rPr>
              <a:t>a</a:t>
            </a:r>
            <a:r>
              <a:rPr sz="1100" dirty="0">
                <a:latin typeface="Myriad Pro"/>
                <a:cs typeface="Myriad Pro"/>
              </a:rPr>
              <a:t> specific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programme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will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be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developed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contribute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as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Co-</a:t>
            </a:r>
            <a:r>
              <a:rPr sz="1100" spc="-10" dirty="0">
                <a:latin typeface="Myriad Pro"/>
                <a:cs typeface="Myriad Pro"/>
              </a:rPr>
              <a:t>creator,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Specialist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or</a:t>
            </a:r>
            <a:r>
              <a:rPr sz="1100" spc="-10" dirty="0">
                <a:latin typeface="Myriad Pro"/>
                <a:cs typeface="Myriad Pro"/>
              </a:rPr>
              <a:t> Leader.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As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volunteers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spc="-20" dirty="0">
                <a:latin typeface="Myriad Pro"/>
                <a:cs typeface="Myriad Pro"/>
              </a:rPr>
              <a:t>only </a:t>
            </a:r>
            <a:r>
              <a:rPr sz="1100" dirty="0">
                <a:latin typeface="Myriad Pro"/>
                <a:cs typeface="Myriad Pro"/>
              </a:rPr>
              <a:t>serve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in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one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type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of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programme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for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this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centre,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Explorers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are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not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included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in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spc="-10" dirty="0">
                <a:latin typeface="Myriad Pro"/>
                <a:cs typeface="Myriad Pro"/>
              </a:rPr>
              <a:t>pathway.</a:t>
            </a:r>
            <a:endParaRPr sz="1100" dirty="0">
              <a:latin typeface="Myriad Pro"/>
              <a:cs typeface="Myriad Pro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541591" y="5241023"/>
            <a:ext cx="6477000" cy="1621790"/>
            <a:chOff x="541591" y="5241023"/>
            <a:chExt cx="6477000" cy="162179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1591" y="5241023"/>
              <a:ext cx="6477000" cy="1621790"/>
            </a:xfrm>
            <a:custGeom>
              <a:avLst/>
              <a:gdLst/>
              <a:ahLst/>
              <a:cxnLst/>
              <a:rect l="l" t="t" r="r" b="b"/>
              <a:pathLst>
                <a:path w="6477000" h="1621790">
                  <a:moveTo>
                    <a:pt x="6476822" y="0"/>
                  </a:moveTo>
                  <a:lnTo>
                    <a:pt x="0" y="0"/>
                  </a:lnTo>
                  <a:lnTo>
                    <a:pt x="0" y="1621383"/>
                  </a:lnTo>
                  <a:lnTo>
                    <a:pt x="6476822" y="1621383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3000" y="5657842"/>
              <a:ext cx="935990" cy="302260"/>
            </a:xfrm>
            <a:custGeom>
              <a:avLst/>
              <a:gdLst/>
              <a:ahLst/>
              <a:cxnLst/>
              <a:rect l="l" t="t" r="r" b="b"/>
              <a:pathLst>
                <a:path w="935989" h="302260">
                  <a:moveTo>
                    <a:pt x="784758" y="0"/>
                  </a:moveTo>
                  <a:lnTo>
                    <a:pt x="150914" y="0"/>
                  </a:lnTo>
                  <a:lnTo>
                    <a:pt x="103212" y="7693"/>
                  </a:lnTo>
                  <a:lnTo>
                    <a:pt x="61785" y="29116"/>
                  </a:lnTo>
                  <a:lnTo>
                    <a:pt x="29116" y="61785"/>
                  </a:lnTo>
                  <a:lnTo>
                    <a:pt x="7693" y="103212"/>
                  </a:lnTo>
                  <a:lnTo>
                    <a:pt x="0" y="150914"/>
                  </a:lnTo>
                  <a:lnTo>
                    <a:pt x="7693" y="198610"/>
                  </a:lnTo>
                  <a:lnTo>
                    <a:pt x="29116" y="240037"/>
                  </a:lnTo>
                  <a:lnTo>
                    <a:pt x="61785" y="272707"/>
                  </a:lnTo>
                  <a:lnTo>
                    <a:pt x="103212" y="294133"/>
                  </a:lnTo>
                  <a:lnTo>
                    <a:pt x="150914" y="301828"/>
                  </a:lnTo>
                  <a:lnTo>
                    <a:pt x="784758" y="301828"/>
                  </a:lnTo>
                  <a:lnTo>
                    <a:pt x="832459" y="294133"/>
                  </a:lnTo>
                  <a:lnTo>
                    <a:pt x="873887" y="272707"/>
                  </a:lnTo>
                  <a:lnTo>
                    <a:pt x="906555" y="240037"/>
                  </a:lnTo>
                  <a:lnTo>
                    <a:pt x="927979" y="198610"/>
                  </a:lnTo>
                  <a:lnTo>
                    <a:pt x="935672" y="150914"/>
                  </a:lnTo>
                  <a:lnTo>
                    <a:pt x="927979" y="103212"/>
                  </a:lnTo>
                  <a:lnTo>
                    <a:pt x="906555" y="61785"/>
                  </a:lnTo>
                  <a:lnTo>
                    <a:pt x="873887" y="29116"/>
                  </a:lnTo>
                  <a:lnTo>
                    <a:pt x="832459" y="7693"/>
                  </a:lnTo>
                  <a:lnTo>
                    <a:pt x="784758" y="0"/>
                  </a:lnTo>
                  <a:close/>
                </a:path>
              </a:pathLst>
            </a:custGeom>
            <a:solidFill>
              <a:srgbClr val="5E26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4194" y="5657855"/>
              <a:ext cx="1486535" cy="302260"/>
            </a:xfrm>
            <a:custGeom>
              <a:avLst/>
              <a:gdLst/>
              <a:ahLst/>
              <a:cxnLst/>
              <a:rect l="l" t="t" r="r" b="b"/>
              <a:pathLst>
                <a:path w="1486535" h="302260">
                  <a:moveTo>
                    <a:pt x="1335595" y="0"/>
                  </a:moveTo>
                  <a:lnTo>
                    <a:pt x="150914" y="0"/>
                  </a:lnTo>
                  <a:lnTo>
                    <a:pt x="103212" y="7693"/>
                  </a:lnTo>
                  <a:lnTo>
                    <a:pt x="61785" y="29116"/>
                  </a:lnTo>
                  <a:lnTo>
                    <a:pt x="29116" y="61785"/>
                  </a:lnTo>
                  <a:lnTo>
                    <a:pt x="7693" y="103212"/>
                  </a:lnTo>
                  <a:lnTo>
                    <a:pt x="0" y="150914"/>
                  </a:lnTo>
                  <a:lnTo>
                    <a:pt x="7693" y="198610"/>
                  </a:lnTo>
                  <a:lnTo>
                    <a:pt x="29116" y="240037"/>
                  </a:lnTo>
                  <a:lnTo>
                    <a:pt x="61785" y="272707"/>
                  </a:lnTo>
                  <a:lnTo>
                    <a:pt x="103212" y="294133"/>
                  </a:lnTo>
                  <a:lnTo>
                    <a:pt x="150914" y="301828"/>
                  </a:lnTo>
                  <a:lnTo>
                    <a:pt x="1335595" y="301828"/>
                  </a:lnTo>
                  <a:lnTo>
                    <a:pt x="1383297" y="294133"/>
                  </a:lnTo>
                  <a:lnTo>
                    <a:pt x="1424724" y="272707"/>
                  </a:lnTo>
                  <a:lnTo>
                    <a:pt x="1457392" y="240037"/>
                  </a:lnTo>
                  <a:lnTo>
                    <a:pt x="1478816" y="198610"/>
                  </a:lnTo>
                  <a:lnTo>
                    <a:pt x="1486509" y="150914"/>
                  </a:lnTo>
                  <a:lnTo>
                    <a:pt x="1478816" y="103212"/>
                  </a:lnTo>
                  <a:lnTo>
                    <a:pt x="1457392" y="61785"/>
                  </a:lnTo>
                  <a:lnTo>
                    <a:pt x="1424724" y="29116"/>
                  </a:lnTo>
                  <a:lnTo>
                    <a:pt x="1383297" y="7693"/>
                  </a:lnTo>
                  <a:lnTo>
                    <a:pt x="1335595" y="0"/>
                  </a:lnTo>
                  <a:close/>
                </a:path>
              </a:pathLst>
            </a:custGeom>
            <a:solidFill>
              <a:srgbClr val="088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3217" y="5711835"/>
              <a:ext cx="97155" cy="194310"/>
            </a:xfrm>
            <a:custGeom>
              <a:avLst/>
              <a:gdLst/>
              <a:ahLst/>
              <a:cxnLst/>
              <a:rect l="l" t="t" r="r" b="b"/>
              <a:pathLst>
                <a:path w="97155" h="194310">
                  <a:moveTo>
                    <a:pt x="0" y="0"/>
                  </a:moveTo>
                  <a:lnTo>
                    <a:pt x="0" y="193852"/>
                  </a:lnTo>
                  <a:lnTo>
                    <a:pt x="96913" y="969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2101" y="5657855"/>
              <a:ext cx="1486535" cy="302260"/>
            </a:xfrm>
            <a:custGeom>
              <a:avLst/>
              <a:gdLst/>
              <a:ahLst/>
              <a:cxnLst/>
              <a:rect l="l" t="t" r="r" b="b"/>
              <a:pathLst>
                <a:path w="1486535" h="302260">
                  <a:moveTo>
                    <a:pt x="1335595" y="0"/>
                  </a:moveTo>
                  <a:lnTo>
                    <a:pt x="150914" y="0"/>
                  </a:lnTo>
                  <a:lnTo>
                    <a:pt x="103212" y="7693"/>
                  </a:lnTo>
                  <a:lnTo>
                    <a:pt x="61785" y="29116"/>
                  </a:lnTo>
                  <a:lnTo>
                    <a:pt x="29116" y="61785"/>
                  </a:lnTo>
                  <a:lnTo>
                    <a:pt x="7693" y="103212"/>
                  </a:lnTo>
                  <a:lnTo>
                    <a:pt x="0" y="150914"/>
                  </a:lnTo>
                  <a:lnTo>
                    <a:pt x="7693" y="198610"/>
                  </a:lnTo>
                  <a:lnTo>
                    <a:pt x="29116" y="240037"/>
                  </a:lnTo>
                  <a:lnTo>
                    <a:pt x="61785" y="272707"/>
                  </a:lnTo>
                  <a:lnTo>
                    <a:pt x="103212" y="294133"/>
                  </a:lnTo>
                  <a:lnTo>
                    <a:pt x="150914" y="301828"/>
                  </a:lnTo>
                  <a:lnTo>
                    <a:pt x="1335595" y="301828"/>
                  </a:lnTo>
                  <a:lnTo>
                    <a:pt x="1383297" y="294133"/>
                  </a:lnTo>
                  <a:lnTo>
                    <a:pt x="1424724" y="272707"/>
                  </a:lnTo>
                  <a:lnTo>
                    <a:pt x="1457392" y="240037"/>
                  </a:lnTo>
                  <a:lnTo>
                    <a:pt x="1478816" y="198610"/>
                  </a:lnTo>
                  <a:lnTo>
                    <a:pt x="1486509" y="150914"/>
                  </a:lnTo>
                  <a:lnTo>
                    <a:pt x="1478816" y="103212"/>
                  </a:lnTo>
                  <a:lnTo>
                    <a:pt x="1457392" y="61785"/>
                  </a:lnTo>
                  <a:lnTo>
                    <a:pt x="1424724" y="29116"/>
                  </a:lnTo>
                  <a:lnTo>
                    <a:pt x="1383297" y="7693"/>
                  </a:lnTo>
                  <a:lnTo>
                    <a:pt x="1335595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7756" y="5657855"/>
              <a:ext cx="1486535" cy="302260"/>
            </a:xfrm>
            <a:custGeom>
              <a:avLst/>
              <a:gdLst/>
              <a:ahLst/>
              <a:cxnLst/>
              <a:rect l="l" t="t" r="r" b="b"/>
              <a:pathLst>
                <a:path w="1486534" h="302260">
                  <a:moveTo>
                    <a:pt x="1335595" y="0"/>
                  </a:moveTo>
                  <a:lnTo>
                    <a:pt x="150914" y="0"/>
                  </a:lnTo>
                  <a:lnTo>
                    <a:pt x="103212" y="7693"/>
                  </a:lnTo>
                  <a:lnTo>
                    <a:pt x="61785" y="29116"/>
                  </a:lnTo>
                  <a:lnTo>
                    <a:pt x="29116" y="61785"/>
                  </a:lnTo>
                  <a:lnTo>
                    <a:pt x="7693" y="103212"/>
                  </a:lnTo>
                  <a:lnTo>
                    <a:pt x="0" y="150914"/>
                  </a:lnTo>
                  <a:lnTo>
                    <a:pt x="7693" y="198610"/>
                  </a:lnTo>
                  <a:lnTo>
                    <a:pt x="29116" y="240037"/>
                  </a:lnTo>
                  <a:lnTo>
                    <a:pt x="61785" y="272707"/>
                  </a:lnTo>
                  <a:lnTo>
                    <a:pt x="103212" y="294133"/>
                  </a:lnTo>
                  <a:lnTo>
                    <a:pt x="150914" y="301828"/>
                  </a:lnTo>
                  <a:lnTo>
                    <a:pt x="1335595" y="301828"/>
                  </a:lnTo>
                  <a:lnTo>
                    <a:pt x="1383297" y="294133"/>
                  </a:lnTo>
                  <a:lnTo>
                    <a:pt x="1424724" y="272707"/>
                  </a:lnTo>
                  <a:lnTo>
                    <a:pt x="1457392" y="240037"/>
                  </a:lnTo>
                  <a:lnTo>
                    <a:pt x="1478816" y="198610"/>
                  </a:lnTo>
                  <a:lnTo>
                    <a:pt x="1486509" y="150914"/>
                  </a:lnTo>
                  <a:lnTo>
                    <a:pt x="1478816" y="103212"/>
                  </a:lnTo>
                  <a:lnTo>
                    <a:pt x="1457392" y="61785"/>
                  </a:lnTo>
                  <a:lnTo>
                    <a:pt x="1424724" y="29116"/>
                  </a:lnTo>
                  <a:lnTo>
                    <a:pt x="1383297" y="7693"/>
                  </a:lnTo>
                  <a:lnTo>
                    <a:pt x="1335595" y="0"/>
                  </a:lnTo>
                  <a:close/>
                </a:path>
              </a:pathLst>
            </a:custGeom>
            <a:solidFill>
              <a:srgbClr val="EF7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719999" y="5370202"/>
            <a:ext cx="6133465" cy="135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yriad Pro"/>
                <a:cs typeface="Myriad Pro"/>
              </a:rPr>
              <a:t>Example</a:t>
            </a:r>
            <a:r>
              <a:rPr sz="1200" b="1" spc="-10" dirty="0">
                <a:latin typeface="Myriad Pro"/>
                <a:cs typeface="Myriad Pro"/>
              </a:rPr>
              <a:t> </a:t>
            </a:r>
            <a:r>
              <a:rPr sz="1200" b="1" spc="-50" dirty="0">
                <a:latin typeface="Myriad Pro"/>
                <a:cs typeface="Myriad Pro"/>
              </a:rPr>
              <a:t>1</a:t>
            </a:r>
            <a:endParaRPr sz="1200" dirty="0">
              <a:latin typeface="Myriad Pro"/>
              <a:cs typeface="Myriad Pro"/>
            </a:endParaRPr>
          </a:p>
          <a:p>
            <a:pPr indent="126364">
              <a:lnSpc>
                <a:spcPct val="100000"/>
              </a:lnSpc>
              <a:spcBef>
                <a:spcPts val="1145"/>
              </a:spcBef>
              <a:tabLst>
                <a:tab pos="1270000" algn="l"/>
                <a:tab pos="3011170" algn="l"/>
                <a:tab pos="4757420" algn="l"/>
              </a:tabLst>
            </a:pPr>
            <a:r>
              <a:rPr sz="1150" b="1" spc="-10" dirty="0">
                <a:solidFill>
                  <a:srgbClr val="FFFFFF"/>
                </a:solidFill>
                <a:latin typeface="Myriad Pro"/>
                <a:cs typeface="Myriad Pro"/>
              </a:rPr>
              <a:t>Explorers</a:t>
            </a:r>
            <a:r>
              <a:rPr sz="1150" b="1" dirty="0">
                <a:solidFill>
                  <a:srgbClr val="FFFFFF"/>
                </a:solidFill>
                <a:latin typeface="Myriad Pro"/>
                <a:cs typeface="Myriad Pro"/>
              </a:rPr>
              <a:t>	Senior</a:t>
            </a:r>
            <a:r>
              <a:rPr sz="1150" b="1" spc="7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150" b="1" spc="-10" dirty="0">
                <a:solidFill>
                  <a:srgbClr val="FFFFFF"/>
                </a:solidFill>
                <a:latin typeface="Myriad Pro"/>
                <a:cs typeface="Myriad Pro"/>
              </a:rPr>
              <a:t>Befrienders</a:t>
            </a:r>
            <a:r>
              <a:rPr sz="1150" b="1" dirty="0">
                <a:solidFill>
                  <a:srgbClr val="FFFFFF"/>
                </a:solidFill>
                <a:latin typeface="Myriad Pro"/>
                <a:cs typeface="Myriad Pro"/>
              </a:rPr>
              <a:t>	Volunteer</a:t>
            </a:r>
            <a:r>
              <a:rPr sz="1150" b="1" spc="3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150" b="1" spc="-10" dirty="0">
                <a:solidFill>
                  <a:srgbClr val="FFFFFF"/>
                </a:solidFill>
                <a:latin typeface="Myriad Pro"/>
                <a:cs typeface="Myriad Pro"/>
              </a:rPr>
              <a:t>Leaders</a:t>
            </a:r>
            <a:r>
              <a:rPr sz="1150" b="1" dirty="0">
                <a:solidFill>
                  <a:srgbClr val="FFFFFF"/>
                </a:solidFill>
                <a:latin typeface="Myriad Pro"/>
                <a:cs typeface="Myriad Pro"/>
              </a:rPr>
              <a:t>	Volunteer</a:t>
            </a:r>
            <a:r>
              <a:rPr sz="1150" b="1" spc="3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150" b="1" spc="-10" dirty="0">
                <a:solidFill>
                  <a:srgbClr val="FFFFFF"/>
                </a:solidFill>
                <a:latin typeface="Myriad Pro"/>
                <a:cs typeface="Myriad Pro"/>
              </a:rPr>
              <a:t>Partner</a:t>
            </a:r>
            <a:endParaRPr sz="115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Myriad Pro"/>
              <a:cs typeface="Myriad Pro"/>
            </a:endParaRPr>
          </a:p>
          <a:p>
            <a:pPr marR="137795">
              <a:lnSpc>
                <a:spcPts val="1300"/>
              </a:lnSpc>
            </a:pPr>
            <a:r>
              <a:rPr sz="1100" dirty="0">
                <a:latin typeface="Myriad Pro"/>
                <a:cs typeface="Myriad Pro"/>
              </a:rPr>
              <a:t>Agency</a:t>
            </a:r>
            <a:r>
              <a:rPr sz="1100" spc="-2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wants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craft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development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pathways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where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Explorers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are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developed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-10" dirty="0">
                <a:latin typeface="Myriad Pro"/>
                <a:cs typeface="Myriad Pro"/>
              </a:rPr>
              <a:t> specialise </a:t>
            </a:r>
            <a:r>
              <a:rPr sz="1100" dirty="0">
                <a:latin typeface="Myriad Pro"/>
                <a:cs typeface="Myriad Pro"/>
              </a:rPr>
              <a:t>in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specific </a:t>
            </a:r>
            <a:r>
              <a:rPr sz="1100" spc="-10" dirty="0">
                <a:latin typeface="Myriad Pro"/>
                <a:cs typeface="Myriad Pro"/>
              </a:rPr>
              <a:t>programme.</a:t>
            </a:r>
            <a:r>
              <a:rPr sz="1100" spc="-50" dirty="0">
                <a:latin typeface="Myriad Pro"/>
                <a:cs typeface="Myriad Pro"/>
              </a:rPr>
              <a:t> </a:t>
            </a:r>
            <a:r>
              <a:rPr sz="1100" spc="-10" dirty="0">
                <a:latin typeface="Myriad Pro"/>
                <a:cs typeface="Myriad Pro"/>
              </a:rPr>
              <a:t>Thereafter,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with in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depth knowledge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of the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programme, they are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developed </a:t>
            </a:r>
            <a:r>
              <a:rPr sz="1100" spc="-25" dirty="0">
                <a:latin typeface="Myriad Pro"/>
                <a:cs typeface="Myriad Pro"/>
              </a:rPr>
              <a:t>to</a:t>
            </a:r>
            <a:endParaRPr sz="1100" dirty="0">
              <a:latin typeface="Myriad Pro"/>
              <a:cs typeface="Myriad Pro"/>
            </a:endParaRPr>
          </a:p>
          <a:p>
            <a:pPr marR="5080">
              <a:lnSpc>
                <a:spcPts val="1300"/>
              </a:lnSpc>
            </a:pPr>
            <a:r>
              <a:rPr sz="1100" dirty="0">
                <a:latin typeface="Myriad Pro"/>
                <a:cs typeface="Myriad Pro"/>
              </a:rPr>
              <a:t>manage</a:t>
            </a:r>
            <a:r>
              <a:rPr sz="1100" spc="-2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fellow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volunteers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in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same</a:t>
            </a:r>
            <a:r>
              <a:rPr sz="1100" spc="-10" dirty="0">
                <a:latin typeface="Myriad Pro"/>
                <a:cs typeface="Myriad Pro"/>
              </a:rPr>
              <a:t> programme.</a:t>
            </a:r>
            <a:r>
              <a:rPr sz="1100" spc="-4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With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insights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from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working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with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fellow</a:t>
            </a:r>
            <a:r>
              <a:rPr sz="1100" spc="-10" dirty="0">
                <a:latin typeface="Myriad Pro"/>
                <a:cs typeface="Myriad Pro"/>
              </a:rPr>
              <a:t> volunteers, </a:t>
            </a:r>
            <a:r>
              <a:rPr sz="1100" dirty="0">
                <a:latin typeface="Myriad Pro"/>
                <a:cs typeface="Myriad Pro"/>
              </a:rPr>
              <a:t>they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will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then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be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developed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co-create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with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staff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enhance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programmes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or</a:t>
            </a:r>
            <a:r>
              <a:rPr sz="1100" spc="-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support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for</a:t>
            </a:r>
            <a:r>
              <a:rPr sz="1100" spc="-5" dirty="0">
                <a:latin typeface="Myriad Pro"/>
                <a:cs typeface="Myriad Pro"/>
              </a:rPr>
              <a:t> </a:t>
            </a:r>
            <a:r>
              <a:rPr sz="1100" spc="-10" dirty="0">
                <a:latin typeface="Myriad Pro"/>
                <a:cs typeface="Myriad Pro"/>
              </a:rPr>
              <a:t>volunteers.</a:t>
            </a:r>
            <a:endParaRPr sz="1100" dirty="0">
              <a:latin typeface="Myriad Pro"/>
              <a:cs typeface="Myriad Pro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42474" y="5711837"/>
            <a:ext cx="1816100" cy="194310"/>
          </a:xfrm>
          <a:custGeom>
            <a:avLst/>
            <a:gdLst/>
            <a:ahLst/>
            <a:cxnLst/>
            <a:rect l="l" t="t" r="r" b="b"/>
            <a:pathLst>
              <a:path w="1816100" h="194310">
                <a:moveTo>
                  <a:pt x="96913" y="96926"/>
                </a:moveTo>
                <a:lnTo>
                  <a:pt x="0" y="0"/>
                </a:lnTo>
                <a:lnTo>
                  <a:pt x="0" y="193852"/>
                </a:lnTo>
                <a:lnTo>
                  <a:pt x="96913" y="96926"/>
                </a:lnTo>
                <a:close/>
              </a:path>
              <a:path w="1816100" h="194310">
                <a:moveTo>
                  <a:pt x="1815960" y="96926"/>
                </a:moveTo>
                <a:lnTo>
                  <a:pt x="1719046" y="0"/>
                </a:lnTo>
                <a:lnTo>
                  <a:pt x="1719046" y="193852"/>
                </a:lnTo>
                <a:lnTo>
                  <a:pt x="1815960" y="9692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21587" y="7134204"/>
            <a:ext cx="98108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yriad Pro"/>
                <a:cs typeface="Myriad Pro"/>
              </a:rPr>
              <a:t>Example</a:t>
            </a:r>
            <a:r>
              <a:rPr sz="1200" b="1" spc="-10" dirty="0">
                <a:latin typeface="Myriad Pro"/>
                <a:cs typeface="Myriad Pro"/>
              </a:rPr>
              <a:t> </a:t>
            </a:r>
            <a:r>
              <a:rPr sz="1200" b="1" spc="-50" dirty="0">
                <a:latin typeface="Myriad Pro"/>
                <a:cs typeface="Myriad Pro"/>
              </a:rPr>
              <a:t>2</a:t>
            </a:r>
            <a:endParaRPr sz="1200" dirty="0">
              <a:latin typeface="Myriad Pro"/>
              <a:cs typeface="Myriad Pr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72880" y="280403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MyriadPro-Semibold"/>
                <a:cs typeface="MyriadPro-Semibold"/>
              </a:rPr>
              <a:t>62</a:t>
            </a:r>
            <a:endParaRPr sz="1200">
              <a:latin typeface="MyriadPro-Semibold"/>
              <a:cs typeface="MyriadPro-Semibold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836A60DC-52BE-366B-CF28-B2465756CC5B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300" y="1370152"/>
            <a:ext cx="64795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Myriad Pro"/>
                <a:cs typeface="Myriad Pro"/>
              </a:rPr>
              <a:t>Volunteer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Learning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and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Development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Planning</a:t>
            </a:r>
            <a:r>
              <a:rPr sz="1800" b="1" spc="-90" dirty="0">
                <a:latin typeface="Myriad Pro"/>
                <a:cs typeface="Myriad Pro"/>
              </a:rPr>
              <a:t> </a:t>
            </a:r>
            <a:r>
              <a:rPr sz="1800" b="1" spc="-2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6767"/>
              </p:ext>
            </p:extLst>
          </p:nvPr>
        </p:nvGraphicFramePr>
        <p:xfrm>
          <a:off x="528891" y="2152154"/>
          <a:ext cx="6479540" cy="7923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Step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1: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Identify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Need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Training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65">
                <a:tc gridSpan="2">
                  <a:txBody>
                    <a:bodyPr/>
                    <a:lstStyle/>
                    <a:p>
                      <a:pPr marL="251460" marR="767715">
                        <a:lnSpc>
                          <a:spcPct val="101800"/>
                        </a:lnSpc>
                        <a:spcBef>
                          <a:spcPts val="409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Equipping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with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basic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information and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awareness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about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working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with a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particular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group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service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users,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programmes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how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fulfil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their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role.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2069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Equipping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with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more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in-depth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training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enable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them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take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more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complex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roles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duties.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80">
                <a:tc gridSpan="2">
                  <a:txBody>
                    <a:bodyPr/>
                    <a:lstStyle/>
                    <a:p>
                      <a:pPr marL="251460" marR="119380">
                        <a:lnSpc>
                          <a:spcPct val="101800"/>
                        </a:lnSpc>
                        <a:spcBef>
                          <a:spcPts val="409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Equipping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with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skills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knowledge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so that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they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can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perform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better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 the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enhanced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roles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they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have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taken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on,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e.g.</a:t>
                      </a:r>
                      <a:r>
                        <a:rPr sz="900" spc="-4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Leader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2069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Others, please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specify: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Step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2: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Identify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Methods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Conduct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Learning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5E26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71755" marR="200660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Indicate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topic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training,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selected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trainer,</a:t>
                      </a:r>
                      <a:r>
                        <a:rPr sz="900" spc="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logistics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required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selected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method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(e.g. on-the-job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training,</a:t>
                      </a:r>
                      <a:endParaRPr sz="900">
                        <a:latin typeface="Myriad Pro"/>
                        <a:cs typeface="Myriad Pro"/>
                      </a:endParaRPr>
                    </a:p>
                    <a:p>
                      <a:pPr marL="71755" marR="181610">
                        <a:lnSpc>
                          <a:spcPct val="101800"/>
                        </a:lnSpc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shadowing,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coaching/mentoring,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Workshops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courses)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EE8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6F4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latin typeface="Myriad Pro"/>
                          <a:cs typeface="Myriad Pro"/>
                        </a:rPr>
                        <a:t>Step</a:t>
                      </a:r>
                      <a:r>
                        <a:rPr sz="1100" b="1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3:</a:t>
                      </a:r>
                      <a:r>
                        <a:rPr sz="1100" b="1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Develop</a:t>
                      </a:r>
                      <a:r>
                        <a:rPr sz="1100" b="1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Execute</a:t>
                      </a:r>
                      <a:r>
                        <a:rPr sz="1100" b="1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1100" b="1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Initiatives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EC8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Identify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Needs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2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4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role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Groups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served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62293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Skills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competencies</a:t>
                      </a:r>
                      <a:r>
                        <a:rPr lang="en-US"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fulfil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role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L="71755" marR="28892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Additional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information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needed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perform the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role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well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Types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method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chosen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318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latin typeface="Myriad Pro"/>
                          <a:cs typeface="Myriad Pro"/>
                        </a:rPr>
                        <a:t>Step</a:t>
                      </a:r>
                      <a:r>
                        <a:rPr sz="1100" b="1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4: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Keep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Record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 Uptake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4EB9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71755" marR="116839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Indicate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name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list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registrants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reminders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track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attendance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F1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D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Step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5: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Evaluate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Provided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CA05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71755" marR="237490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Feedback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insights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from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assessing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trainees,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assessing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learning methods and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assessing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how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much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learning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has</a:t>
                      </a:r>
                      <a:r>
                        <a:rPr lang="en-US" sz="900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been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applied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4CD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A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2381649" y="1762602"/>
            <a:ext cx="4641850" cy="252095"/>
            <a:chOff x="2381649" y="1762602"/>
            <a:chExt cx="4641850" cy="252095"/>
          </a:xfrm>
        </p:grpSpPr>
        <p:sp>
          <p:nvSpPr>
            <p:cNvPr id="6" name="object 6"/>
            <p:cNvSpPr/>
            <p:nvPr/>
          </p:nvSpPr>
          <p:spPr>
            <a:xfrm>
              <a:off x="2383237" y="1764190"/>
              <a:ext cx="4639945" cy="0"/>
            </a:xfrm>
            <a:custGeom>
              <a:avLst/>
              <a:gdLst/>
              <a:ahLst/>
              <a:cxnLst/>
              <a:rect l="l" t="t" r="r" b="b"/>
              <a:pathLst>
                <a:path w="4639945">
                  <a:moveTo>
                    <a:pt x="0" y="0"/>
                  </a:moveTo>
                  <a:lnTo>
                    <a:pt x="46399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83237" y="1765772"/>
              <a:ext cx="0" cy="245745"/>
            </a:xfrm>
            <a:custGeom>
              <a:avLst/>
              <a:gdLst/>
              <a:ahLst/>
              <a:cxnLst/>
              <a:rect l="l" t="t" r="r" b="b"/>
              <a:pathLst>
                <a:path h="245744">
                  <a:moveTo>
                    <a:pt x="0" y="2456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21587" y="1765772"/>
              <a:ext cx="0" cy="245745"/>
            </a:xfrm>
            <a:custGeom>
              <a:avLst/>
              <a:gdLst/>
              <a:ahLst/>
              <a:cxnLst/>
              <a:rect l="l" t="t" r="r" b="b"/>
              <a:pathLst>
                <a:path h="245744">
                  <a:moveTo>
                    <a:pt x="0" y="2456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83237" y="2012965"/>
              <a:ext cx="4639945" cy="0"/>
            </a:xfrm>
            <a:custGeom>
              <a:avLst/>
              <a:gdLst/>
              <a:ahLst/>
              <a:cxnLst/>
              <a:rect l="l" t="t" r="r" b="b"/>
              <a:pathLst>
                <a:path w="4639945">
                  <a:moveTo>
                    <a:pt x="0" y="0"/>
                  </a:moveTo>
                  <a:lnTo>
                    <a:pt x="46399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41587" y="1764190"/>
            <a:ext cx="1842135" cy="2489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290"/>
              </a:spcBef>
            </a:pPr>
            <a:r>
              <a:rPr sz="1100" b="1" dirty="0">
                <a:latin typeface="Myriad Pro"/>
                <a:cs typeface="Myriad Pro"/>
              </a:rPr>
              <a:t>Centre</a:t>
            </a:r>
            <a:r>
              <a:rPr sz="1100" b="1" spc="-2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/</a:t>
            </a:r>
            <a:r>
              <a:rPr sz="1100" b="1" spc="-20" dirty="0">
                <a:latin typeface="Myriad Pro"/>
                <a:cs typeface="Myriad Pro"/>
              </a:rPr>
              <a:t> </a:t>
            </a:r>
            <a:r>
              <a:rPr sz="1100" b="1" spc="-10" dirty="0">
                <a:latin typeface="Myriad Pro"/>
                <a:cs typeface="Myriad Pro"/>
              </a:rPr>
              <a:t>Programme</a:t>
            </a:r>
            <a:endParaRPr sz="1100">
              <a:latin typeface="Myriad Pro"/>
              <a:cs typeface="Myriad Pr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13587" y="2493022"/>
            <a:ext cx="115570" cy="115570"/>
            <a:chOff x="613587" y="2493022"/>
            <a:chExt cx="115570" cy="115570"/>
          </a:xfrm>
        </p:grpSpPr>
        <p:sp>
          <p:nvSpPr>
            <p:cNvPr id="12" name="object 12"/>
            <p:cNvSpPr/>
            <p:nvPr/>
          </p:nvSpPr>
          <p:spPr>
            <a:xfrm>
              <a:off x="616762" y="2496197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19">
                  <a:moveTo>
                    <a:pt x="108851" y="0"/>
                  </a:moveTo>
                  <a:lnTo>
                    <a:pt x="0" y="0"/>
                  </a:lnTo>
                  <a:lnTo>
                    <a:pt x="0" y="108851"/>
                  </a:lnTo>
                  <a:lnTo>
                    <a:pt x="108851" y="108851"/>
                  </a:lnTo>
                  <a:lnTo>
                    <a:pt x="108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6762" y="2496197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19">
                  <a:moveTo>
                    <a:pt x="0" y="108851"/>
                  </a:moveTo>
                  <a:lnTo>
                    <a:pt x="108851" y="108851"/>
                  </a:lnTo>
                  <a:lnTo>
                    <a:pt x="108851" y="0"/>
                  </a:lnTo>
                  <a:lnTo>
                    <a:pt x="0" y="0"/>
                  </a:lnTo>
                  <a:lnTo>
                    <a:pt x="0" y="10885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13587" y="2861234"/>
            <a:ext cx="115570" cy="115570"/>
            <a:chOff x="613587" y="2861234"/>
            <a:chExt cx="115570" cy="115570"/>
          </a:xfrm>
        </p:grpSpPr>
        <p:sp>
          <p:nvSpPr>
            <p:cNvPr id="15" name="object 15"/>
            <p:cNvSpPr/>
            <p:nvPr/>
          </p:nvSpPr>
          <p:spPr>
            <a:xfrm>
              <a:off x="616762" y="2864409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19">
                  <a:moveTo>
                    <a:pt x="108851" y="0"/>
                  </a:moveTo>
                  <a:lnTo>
                    <a:pt x="0" y="0"/>
                  </a:lnTo>
                  <a:lnTo>
                    <a:pt x="0" y="108851"/>
                  </a:lnTo>
                  <a:lnTo>
                    <a:pt x="108851" y="108851"/>
                  </a:lnTo>
                  <a:lnTo>
                    <a:pt x="108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6762" y="2864409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19">
                  <a:moveTo>
                    <a:pt x="0" y="108851"/>
                  </a:moveTo>
                  <a:lnTo>
                    <a:pt x="108851" y="108851"/>
                  </a:lnTo>
                  <a:lnTo>
                    <a:pt x="108851" y="0"/>
                  </a:lnTo>
                  <a:lnTo>
                    <a:pt x="0" y="0"/>
                  </a:lnTo>
                  <a:lnTo>
                    <a:pt x="0" y="10885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13587" y="3115132"/>
            <a:ext cx="115570" cy="115570"/>
            <a:chOff x="613587" y="3115132"/>
            <a:chExt cx="115570" cy="115570"/>
          </a:xfrm>
        </p:grpSpPr>
        <p:sp>
          <p:nvSpPr>
            <p:cNvPr id="18" name="object 18"/>
            <p:cNvSpPr/>
            <p:nvPr/>
          </p:nvSpPr>
          <p:spPr>
            <a:xfrm>
              <a:off x="616762" y="3118307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19">
                  <a:moveTo>
                    <a:pt x="108851" y="0"/>
                  </a:moveTo>
                  <a:lnTo>
                    <a:pt x="0" y="0"/>
                  </a:lnTo>
                  <a:lnTo>
                    <a:pt x="0" y="108851"/>
                  </a:lnTo>
                  <a:lnTo>
                    <a:pt x="108851" y="108851"/>
                  </a:lnTo>
                  <a:lnTo>
                    <a:pt x="108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6762" y="3118307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19">
                  <a:moveTo>
                    <a:pt x="0" y="108851"/>
                  </a:moveTo>
                  <a:lnTo>
                    <a:pt x="108851" y="108851"/>
                  </a:lnTo>
                  <a:lnTo>
                    <a:pt x="108851" y="0"/>
                  </a:lnTo>
                  <a:lnTo>
                    <a:pt x="0" y="0"/>
                  </a:lnTo>
                  <a:lnTo>
                    <a:pt x="0" y="10885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13587" y="3488525"/>
            <a:ext cx="115570" cy="115570"/>
            <a:chOff x="613587" y="3488525"/>
            <a:chExt cx="115570" cy="115570"/>
          </a:xfrm>
        </p:grpSpPr>
        <p:sp>
          <p:nvSpPr>
            <p:cNvPr id="21" name="object 21"/>
            <p:cNvSpPr/>
            <p:nvPr/>
          </p:nvSpPr>
          <p:spPr>
            <a:xfrm>
              <a:off x="616762" y="3491700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20">
                  <a:moveTo>
                    <a:pt x="108851" y="0"/>
                  </a:moveTo>
                  <a:lnTo>
                    <a:pt x="0" y="0"/>
                  </a:lnTo>
                  <a:lnTo>
                    <a:pt x="0" y="108851"/>
                  </a:lnTo>
                  <a:lnTo>
                    <a:pt x="108851" y="108851"/>
                  </a:lnTo>
                  <a:lnTo>
                    <a:pt x="108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6762" y="3491700"/>
              <a:ext cx="109220" cy="109220"/>
            </a:xfrm>
            <a:custGeom>
              <a:avLst/>
              <a:gdLst/>
              <a:ahLst/>
              <a:cxnLst/>
              <a:rect l="l" t="t" r="r" b="b"/>
              <a:pathLst>
                <a:path w="109220" h="109220">
                  <a:moveTo>
                    <a:pt x="0" y="108851"/>
                  </a:moveTo>
                  <a:lnTo>
                    <a:pt x="108851" y="108851"/>
                  </a:lnTo>
                  <a:lnTo>
                    <a:pt x="108851" y="0"/>
                  </a:lnTo>
                  <a:lnTo>
                    <a:pt x="0" y="0"/>
                  </a:lnTo>
                  <a:lnTo>
                    <a:pt x="0" y="10885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2AF0B0B1-101E-50E9-3B9D-6BA0B70429DB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300" y="1370151"/>
            <a:ext cx="66037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Myriad Pro"/>
                <a:cs typeface="Myriad Pro"/>
              </a:rPr>
              <a:t>Position</a:t>
            </a:r>
            <a:r>
              <a:rPr sz="1800" b="1" spc="-25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Description</a:t>
            </a:r>
            <a:r>
              <a:rPr sz="1800" b="1" spc="-90" dirty="0">
                <a:latin typeface="Myriad Pro"/>
                <a:cs typeface="Myriad Pro"/>
              </a:rPr>
              <a:t> </a:t>
            </a:r>
            <a:r>
              <a:rPr sz="1800" b="1" spc="-20" dirty="0">
                <a:latin typeface="Myriad Pro"/>
                <a:cs typeface="Myriad Pro"/>
              </a:rPr>
              <a:t>Template </a:t>
            </a:r>
            <a:r>
              <a:rPr sz="1800" b="1" dirty="0">
                <a:latin typeface="Myriad Pro"/>
                <a:cs typeface="Myriad Pro"/>
              </a:rPr>
              <a:t>for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Enhanced</a:t>
            </a:r>
            <a:r>
              <a:rPr sz="1800" b="1" spc="-85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Volunteer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Roles</a:t>
            </a:r>
            <a:endParaRPr sz="18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1591" y="2518397"/>
          <a:ext cx="6478270" cy="7439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6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1.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Purpose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Position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13652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Summarise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sentence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why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position is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needed, its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impact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service users and how </a:t>
                      </a:r>
                      <a:r>
                        <a:rPr sz="900" spc="-35" dirty="0">
                          <a:latin typeface="Myriad Pro"/>
                          <a:cs typeface="Myriad Pro"/>
                        </a:rPr>
                        <a:t>it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contributes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overall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mission/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objective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of the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agency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2.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Tasks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Responsibilities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313690" algn="just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Summarise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few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points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main tasks and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responsibilities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of the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position.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3413125" algn="l"/>
                        </a:tabLst>
                      </a:pPr>
                      <a:r>
                        <a:rPr sz="1000" dirty="0">
                          <a:latin typeface="Myriad Pro"/>
                          <a:cs typeface="Myriad Pro"/>
                        </a:rPr>
                        <a:t>[Insert position title here]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cs typeface="Myriad Pro"/>
                        </a:rPr>
                        <a:t>	</a:t>
                      </a:r>
                      <a:r>
                        <a:rPr sz="1000" dirty="0">
                          <a:latin typeface="Myriad Pro"/>
                          <a:cs typeface="Myriad Pro"/>
                        </a:rPr>
                        <a:t> is responsible for:</a:t>
                      </a:r>
                      <a:endParaRPr sz="1000">
                        <a:latin typeface="Myriad Pro"/>
                        <a:cs typeface="Myriad Pro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3.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Frequency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Time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Commitment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292100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State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time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commitment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position,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e.g.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hours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per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week/month,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specific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duration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time,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etc.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4.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Skills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Competencies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Required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100330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spc="-20" dirty="0">
                          <a:latin typeface="Myriad Pro"/>
                          <a:cs typeface="Myriad Pro"/>
                        </a:rPr>
                        <a:t>List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skills,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competencies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critical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core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skills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needed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role.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5.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Required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121920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State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formal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training,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feedback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coaching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well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as on-</a:t>
                      </a:r>
                      <a:r>
                        <a:rPr sz="900" spc="-20" dirty="0">
                          <a:latin typeface="Myriad Pro"/>
                          <a:cs typeface="Myriad Pro"/>
                        </a:rPr>
                        <a:t>the-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job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needed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fulfil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required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skills and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competencies.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6.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Volunteer’s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Profile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Experience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128905" algn="just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List the additional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considerations,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such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as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professional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experience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leadership positions or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experience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related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industries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fields.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285"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7.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Benefits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Volunteer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1641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71755" marR="90805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State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benefits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that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help them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 get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quality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volunteering</a:t>
                      </a:r>
                      <a:r>
                        <a:rPr sz="900" spc="-2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experience.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40640" marB="0"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40000" y="1762602"/>
          <a:ext cx="6478270" cy="63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6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dirty="0">
                          <a:latin typeface="Myriad Pro"/>
                          <a:cs typeface="Myriad Pro"/>
                        </a:rPr>
                        <a:t>Role</a:t>
                      </a:r>
                      <a:r>
                        <a:rPr sz="1100" b="1" spc="-4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latin typeface="Myriad Pro"/>
                          <a:cs typeface="Myriad Pro"/>
                        </a:rPr>
                        <a:t>Title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90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10" dirty="0">
                          <a:latin typeface="Myriad Pro"/>
                          <a:cs typeface="Myriad Pro"/>
                        </a:rPr>
                        <a:t>Programme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90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10" dirty="0">
                          <a:latin typeface="Myriad Pro"/>
                          <a:cs typeface="Myriad Pro"/>
                        </a:rPr>
                        <a:t>Supervisor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90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C3463BA-8CC6-AAFF-AD44-EFB3C4974B1B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300" y="1370152"/>
            <a:ext cx="649224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Myriad Pro"/>
                <a:cs typeface="Myriad Pro"/>
              </a:rPr>
              <a:t>Pilot</a:t>
            </a:r>
            <a:r>
              <a:rPr sz="1800" b="1" spc="15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Initiative</a:t>
            </a:r>
            <a:r>
              <a:rPr sz="1800" b="1" spc="15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Prioritisation</a:t>
            </a:r>
            <a:r>
              <a:rPr sz="1800" b="1" spc="-60" dirty="0">
                <a:latin typeface="Myriad Pro"/>
                <a:cs typeface="Myriad Pro"/>
              </a:rPr>
              <a:t> </a:t>
            </a:r>
            <a:r>
              <a:rPr sz="1800" b="1" spc="-2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81649" y="1762602"/>
            <a:ext cx="4641850" cy="252095"/>
            <a:chOff x="2381649" y="1762602"/>
            <a:chExt cx="4641850" cy="252095"/>
          </a:xfrm>
        </p:grpSpPr>
        <p:sp>
          <p:nvSpPr>
            <p:cNvPr id="5" name="object 5"/>
            <p:cNvSpPr/>
            <p:nvPr/>
          </p:nvSpPr>
          <p:spPr>
            <a:xfrm>
              <a:off x="2383237" y="1764190"/>
              <a:ext cx="4639945" cy="0"/>
            </a:xfrm>
            <a:custGeom>
              <a:avLst/>
              <a:gdLst/>
              <a:ahLst/>
              <a:cxnLst/>
              <a:rect l="l" t="t" r="r" b="b"/>
              <a:pathLst>
                <a:path w="4639945">
                  <a:moveTo>
                    <a:pt x="0" y="0"/>
                  </a:moveTo>
                  <a:lnTo>
                    <a:pt x="46399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83237" y="1765772"/>
              <a:ext cx="0" cy="245745"/>
            </a:xfrm>
            <a:custGeom>
              <a:avLst/>
              <a:gdLst/>
              <a:ahLst/>
              <a:cxnLst/>
              <a:rect l="l" t="t" r="r" b="b"/>
              <a:pathLst>
                <a:path h="245744">
                  <a:moveTo>
                    <a:pt x="0" y="2456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21587" y="1765772"/>
              <a:ext cx="0" cy="245745"/>
            </a:xfrm>
            <a:custGeom>
              <a:avLst/>
              <a:gdLst/>
              <a:ahLst/>
              <a:cxnLst/>
              <a:rect l="l" t="t" r="r" b="b"/>
              <a:pathLst>
                <a:path h="245744">
                  <a:moveTo>
                    <a:pt x="0" y="2456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83237" y="2012965"/>
              <a:ext cx="4639945" cy="0"/>
            </a:xfrm>
            <a:custGeom>
              <a:avLst/>
              <a:gdLst/>
              <a:ahLst/>
              <a:cxnLst/>
              <a:rect l="l" t="t" r="r" b="b"/>
              <a:pathLst>
                <a:path w="4639945">
                  <a:moveTo>
                    <a:pt x="0" y="0"/>
                  </a:moveTo>
                  <a:lnTo>
                    <a:pt x="46399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41587" y="1764190"/>
            <a:ext cx="1842135" cy="2489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290"/>
              </a:spcBef>
            </a:pPr>
            <a:r>
              <a:rPr sz="1100" b="1" dirty="0">
                <a:latin typeface="Myriad Pro"/>
                <a:cs typeface="Myriad Pro"/>
              </a:rPr>
              <a:t>Centre</a:t>
            </a:r>
            <a:r>
              <a:rPr sz="1100" b="1" spc="-2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/</a:t>
            </a:r>
            <a:r>
              <a:rPr sz="1100" b="1" spc="-20" dirty="0">
                <a:latin typeface="Myriad Pro"/>
                <a:cs typeface="Myriad Pro"/>
              </a:rPr>
              <a:t> </a:t>
            </a:r>
            <a:r>
              <a:rPr sz="1100" b="1" spc="-10" dirty="0">
                <a:latin typeface="Myriad Pro"/>
                <a:cs typeface="Myriad Pro"/>
              </a:rPr>
              <a:t>Programme</a:t>
            </a:r>
            <a:endParaRPr sz="1100">
              <a:latin typeface="Myriad Pro"/>
              <a:cs typeface="Myriad Pr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265" y="5118316"/>
            <a:ext cx="6421120" cy="3587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sz="1100" b="1" spc="-20" dirty="0">
                <a:latin typeface="Myriad Pro"/>
                <a:cs typeface="Myriad Pro"/>
              </a:rPr>
              <a:t>Identify</a:t>
            </a:r>
            <a:r>
              <a:rPr sz="1100" b="1" spc="-15" dirty="0">
                <a:latin typeface="Myriad Pro"/>
                <a:cs typeface="Myriad Pro"/>
              </a:rPr>
              <a:t> </a:t>
            </a:r>
            <a:r>
              <a:rPr sz="1100" b="1" spc="-20" dirty="0">
                <a:latin typeface="Myriad Pro"/>
                <a:cs typeface="Myriad Pro"/>
              </a:rPr>
              <a:t>suitable</a:t>
            </a:r>
            <a:r>
              <a:rPr sz="1100" b="1" spc="-50" dirty="0">
                <a:latin typeface="Myriad Pro"/>
                <a:cs typeface="Myriad Pro"/>
              </a:rPr>
              <a:t> </a:t>
            </a:r>
            <a:r>
              <a:rPr sz="1100" b="1" spc="-25" dirty="0">
                <a:latin typeface="Myriad Pro"/>
                <a:cs typeface="Myriad Pro"/>
              </a:rPr>
              <a:t>Volunteer</a:t>
            </a:r>
            <a:r>
              <a:rPr sz="1100" b="1" dirty="0">
                <a:latin typeface="Myriad Pro"/>
                <a:cs typeface="Myriad Pro"/>
              </a:rPr>
              <a:t> </a:t>
            </a:r>
            <a:r>
              <a:rPr sz="1100" b="1" spc="-20" dirty="0">
                <a:latin typeface="Myriad Pro"/>
                <a:cs typeface="Myriad Pro"/>
              </a:rPr>
              <a:t>Development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spc="-20" dirty="0">
                <a:latin typeface="Myriad Pro"/>
                <a:cs typeface="Myriad Pro"/>
              </a:rPr>
              <a:t>Strategy</a:t>
            </a:r>
            <a:r>
              <a:rPr sz="1100" b="1" dirty="0">
                <a:latin typeface="Myriad Pro"/>
                <a:cs typeface="Myriad Pro"/>
              </a:rPr>
              <a:t> </a:t>
            </a:r>
            <a:r>
              <a:rPr sz="1100" b="1" spc="-10" dirty="0">
                <a:latin typeface="Myriad Pro"/>
                <a:cs typeface="Myriad Pro"/>
              </a:rPr>
              <a:t>for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spc="-10" dirty="0">
                <a:latin typeface="Myriad Pro"/>
                <a:cs typeface="Myriad Pro"/>
              </a:rPr>
              <a:t>pilot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spc="-20" dirty="0">
                <a:latin typeface="Myriad Pro"/>
                <a:cs typeface="Myriad Pro"/>
              </a:rPr>
              <a:t>testing</a:t>
            </a:r>
            <a:r>
              <a:rPr sz="1100" b="1" dirty="0">
                <a:latin typeface="Myriad Pro"/>
                <a:cs typeface="Myriad Pro"/>
              </a:rPr>
              <a:t> and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spc="-20" dirty="0">
                <a:latin typeface="Myriad Pro"/>
                <a:cs typeface="Myriad Pro"/>
              </a:rPr>
              <a:t>implementation</a:t>
            </a:r>
            <a:r>
              <a:rPr sz="1100" b="1" dirty="0">
                <a:latin typeface="Myriad Pro"/>
                <a:cs typeface="Myriad Pro"/>
              </a:rPr>
              <a:t> </a:t>
            </a:r>
            <a:r>
              <a:rPr sz="1100" b="1" spc="-10" dirty="0">
                <a:latin typeface="Myriad Pro"/>
                <a:cs typeface="Myriad Pro"/>
              </a:rPr>
              <a:t>using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the </a:t>
            </a:r>
            <a:r>
              <a:rPr sz="1100" b="1" spc="-10" dirty="0">
                <a:latin typeface="Myriad Pro"/>
                <a:cs typeface="Myriad Pro"/>
              </a:rPr>
              <a:t>diagram below,</a:t>
            </a:r>
            <a:r>
              <a:rPr sz="1100" b="1" spc="-2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with</a:t>
            </a:r>
            <a:r>
              <a:rPr sz="1100" b="1" spc="-10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considerations</a:t>
            </a:r>
            <a:r>
              <a:rPr sz="1100" b="1" spc="-1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of</a:t>
            </a:r>
            <a:r>
              <a:rPr sz="1100" b="1" spc="-10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the</a:t>
            </a:r>
            <a:r>
              <a:rPr sz="1100" b="1" spc="-1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above</a:t>
            </a:r>
            <a:r>
              <a:rPr sz="1100" b="1" spc="-10" dirty="0">
                <a:latin typeface="Myriad Pro"/>
                <a:cs typeface="Myriad Pro"/>
              </a:rPr>
              <a:t> factors.</a:t>
            </a:r>
            <a:endParaRPr sz="1100">
              <a:latin typeface="Myriad Pro"/>
              <a:cs typeface="Myriad Pro"/>
            </a:endParaRPr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7009" y="7722534"/>
            <a:ext cx="2507615" cy="1427480"/>
          </a:xfrm>
          <a:custGeom>
            <a:avLst/>
            <a:gdLst/>
            <a:ahLst/>
            <a:cxnLst/>
            <a:rect l="l" t="t" r="r" b="b"/>
            <a:pathLst>
              <a:path w="2507615" h="1427479">
                <a:moveTo>
                  <a:pt x="2399296" y="0"/>
                </a:moveTo>
                <a:lnTo>
                  <a:pt x="108000" y="0"/>
                </a:lnTo>
                <a:lnTo>
                  <a:pt x="65960" y="8483"/>
                </a:lnTo>
                <a:lnTo>
                  <a:pt x="31630" y="31621"/>
                </a:lnTo>
                <a:lnTo>
                  <a:pt x="8486" y="65949"/>
                </a:lnTo>
                <a:lnTo>
                  <a:pt x="0" y="108000"/>
                </a:lnTo>
                <a:lnTo>
                  <a:pt x="0" y="1319314"/>
                </a:lnTo>
                <a:lnTo>
                  <a:pt x="8486" y="1361344"/>
                </a:lnTo>
                <a:lnTo>
                  <a:pt x="31630" y="1395674"/>
                </a:lnTo>
                <a:lnTo>
                  <a:pt x="65960" y="1418824"/>
                </a:lnTo>
                <a:lnTo>
                  <a:pt x="108000" y="1427314"/>
                </a:lnTo>
                <a:lnTo>
                  <a:pt x="2399296" y="1427314"/>
                </a:lnTo>
                <a:lnTo>
                  <a:pt x="2441337" y="1418824"/>
                </a:lnTo>
                <a:lnTo>
                  <a:pt x="2475666" y="1395674"/>
                </a:lnTo>
                <a:lnTo>
                  <a:pt x="2498810" y="1361344"/>
                </a:lnTo>
                <a:lnTo>
                  <a:pt x="2507297" y="1319314"/>
                </a:lnTo>
                <a:lnTo>
                  <a:pt x="2507297" y="108000"/>
                </a:lnTo>
                <a:lnTo>
                  <a:pt x="2498810" y="65949"/>
                </a:lnTo>
                <a:lnTo>
                  <a:pt x="2475666" y="31621"/>
                </a:lnTo>
                <a:lnTo>
                  <a:pt x="2441337" y="8483"/>
                </a:lnTo>
                <a:lnTo>
                  <a:pt x="2399296" y="0"/>
                </a:lnTo>
                <a:close/>
              </a:path>
            </a:pathLst>
          </a:custGeom>
          <a:solidFill>
            <a:srgbClr val="DCF1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93309" y="7842553"/>
            <a:ext cx="82994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Myriad Pro"/>
                <a:cs typeface="Myriad Pro"/>
              </a:rPr>
              <a:t>Second</a:t>
            </a:r>
            <a:r>
              <a:rPr sz="1000" b="1" spc="-20" dirty="0">
                <a:latin typeface="Myriad Pro"/>
                <a:cs typeface="Myriad Pro"/>
              </a:rPr>
              <a:t> </a:t>
            </a:r>
            <a:r>
              <a:rPr sz="1000" b="1" spc="-10" dirty="0">
                <a:latin typeface="Myriad Pro"/>
                <a:cs typeface="Myriad Pro"/>
              </a:rPr>
              <a:t>choice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8485" y="6188584"/>
            <a:ext cx="184666" cy="2603931"/>
          </a:xfrm>
          <a:prstGeom prst="rect">
            <a:avLst/>
          </a:prstGeom>
        </p:spPr>
        <p:txBody>
          <a:bodyPr vert="vert270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200" b="1" dirty="0">
                <a:solidFill>
                  <a:srgbClr val="EB595D"/>
                </a:solidFill>
                <a:latin typeface="Myriad Pro"/>
                <a:cs typeface="Myriad Pro"/>
              </a:rPr>
              <a:t>Impact</a:t>
            </a:r>
            <a:r>
              <a:rPr sz="1200" b="1" spc="-15" dirty="0">
                <a:solidFill>
                  <a:srgbClr val="EB595D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EB595D"/>
                </a:solidFill>
                <a:latin typeface="Myriad Pro"/>
                <a:cs typeface="Myriad Pro"/>
              </a:rPr>
              <a:t>and</a:t>
            </a:r>
            <a:r>
              <a:rPr sz="1200" b="1" spc="-10" dirty="0">
                <a:solidFill>
                  <a:srgbClr val="EB595D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EB595D"/>
                </a:solidFill>
                <a:latin typeface="Myriad Pro"/>
                <a:cs typeface="Myriad Pro"/>
              </a:rPr>
              <a:t>Potential</a:t>
            </a:r>
            <a:r>
              <a:rPr sz="1200" b="1" spc="-15" dirty="0">
                <a:solidFill>
                  <a:srgbClr val="EB595D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EB595D"/>
                </a:solidFill>
                <a:latin typeface="Myriad Pro"/>
                <a:cs typeface="Myriad Pro"/>
              </a:rPr>
              <a:t>for</a:t>
            </a:r>
            <a:r>
              <a:rPr sz="1200" b="1" spc="-10" dirty="0">
                <a:solidFill>
                  <a:srgbClr val="EB595D"/>
                </a:solidFill>
                <a:latin typeface="Myriad Pro"/>
                <a:cs typeface="Myriad Pro"/>
              </a:rPr>
              <a:t> Scalability</a:t>
            </a:r>
            <a:endParaRPr sz="1200" dirty="0">
              <a:latin typeface="Myriad Pro"/>
              <a:cs typeface="Myriad Pro"/>
            </a:endParaRPr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4009" y="7722534"/>
            <a:ext cx="2507615" cy="1427480"/>
          </a:xfrm>
          <a:custGeom>
            <a:avLst/>
            <a:gdLst/>
            <a:ahLst/>
            <a:cxnLst/>
            <a:rect l="l" t="t" r="r" b="b"/>
            <a:pathLst>
              <a:path w="2507615" h="1427479">
                <a:moveTo>
                  <a:pt x="2399296" y="0"/>
                </a:moveTo>
                <a:lnTo>
                  <a:pt x="108000" y="0"/>
                </a:lnTo>
                <a:lnTo>
                  <a:pt x="65960" y="8483"/>
                </a:lnTo>
                <a:lnTo>
                  <a:pt x="31630" y="31621"/>
                </a:lnTo>
                <a:lnTo>
                  <a:pt x="8486" y="65949"/>
                </a:lnTo>
                <a:lnTo>
                  <a:pt x="0" y="108000"/>
                </a:lnTo>
                <a:lnTo>
                  <a:pt x="0" y="1319314"/>
                </a:lnTo>
                <a:lnTo>
                  <a:pt x="8486" y="1361344"/>
                </a:lnTo>
                <a:lnTo>
                  <a:pt x="31630" y="1395674"/>
                </a:lnTo>
                <a:lnTo>
                  <a:pt x="65960" y="1418824"/>
                </a:lnTo>
                <a:lnTo>
                  <a:pt x="108000" y="1427314"/>
                </a:lnTo>
                <a:lnTo>
                  <a:pt x="2399296" y="1427314"/>
                </a:lnTo>
                <a:lnTo>
                  <a:pt x="2441337" y="1418824"/>
                </a:lnTo>
                <a:lnTo>
                  <a:pt x="2475666" y="1395674"/>
                </a:lnTo>
                <a:lnTo>
                  <a:pt x="2498810" y="1361344"/>
                </a:lnTo>
                <a:lnTo>
                  <a:pt x="2507297" y="1319314"/>
                </a:lnTo>
                <a:lnTo>
                  <a:pt x="2507297" y="108000"/>
                </a:lnTo>
                <a:lnTo>
                  <a:pt x="2498810" y="65949"/>
                </a:lnTo>
                <a:lnTo>
                  <a:pt x="2475666" y="31621"/>
                </a:lnTo>
                <a:lnTo>
                  <a:pt x="2441337" y="8483"/>
                </a:lnTo>
                <a:lnTo>
                  <a:pt x="2399296" y="0"/>
                </a:lnTo>
                <a:close/>
              </a:path>
            </a:pathLst>
          </a:custGeom>
          <a:solidFill>
            <a:srgbClr val="FFF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00310" y="7842553"/>
            <a:ext cx="714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Myriad Pro"/>
                <a:cs typeface="Myriad Pro"/>
              </a:rPr>
              <a:t>Third</a:t>
            </a:r>
            <a:r>
              <a:rPr sz="1000" b="1" spc="-25" dirty="0">
                <a:latin typeface="Myriad Pro"/>
                <a:cs typeface="Myriad Pro"/>
              </a:rPr>
              <a:t> </a:t>
            </a:r>
            <a:r>
              <a:rPr sz="1000" b="1" spc="-10" dirty="0">
                <a:latin typeface="Myriad Pro"/>
                <a:cs typeface="Myriad Pro"/>
              </a:rPr>
              <a:t>choice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03198" y="9573203"/>
            <a:ext cx="40388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EF7D00"/>
                </a:solidFill>
                <a:latin typeface="Myriad Pro"/>
                <a:cs typeface="Myriad Pro"/>
              </a:rPr>
              <a:t>Staff</a:t>
            </a:r>
            <a:r>
              <a:rPr sz="1200" b="1" dirty="0">
                <a:solidFill>
                  <a:srgbClr val="EF7D0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EF7D00"/>
                </a:solidFill>
                <a:latin typeface="Myriad Pro"/>
                <a:cs typeface="Myriad Pro"/>
              </a:rPr>
              <a:t>buy-</a:t>
            </a:r>
            <a:r>
              <a:rPr sz="1200" b="1" dirty="0">
                <a:solidFill>
                  <a:srgbClr val="EF7D00"/>
                </a:solidFill>
                <a:latin typeface="Myriad Pro"/>
                <a:cs typeface="Myriad Pro"/>
              </a:rPr>
              <a:t>in and</a:t>
            </a:r>
            <a:r>
              <a:rPr sz="1200" b="1" spc="5" dirty="0">
                <a:solidFill>
                  <a:srgbClr val="EF7D0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EF7D00"/>
                </a:solidFill>
                <a:latin typeface="Myriad Pro"/>
                <a:cs typeface="Myriad Pro"/>
              </a:rPr>
              <a:t>Experience with</a:t>
            </a:r>
            <a:r>
              <a:rPr sz="1200" b="1" spc="-40" dirty="0">
                <a:solidFill>
                  <a:srgbClr val="EF7D0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EF7D00"/>
                </a:solidFill>
                <a:latin typeface="Myriad Pro"/>
                <a:cs typeface="Myriad Pro"/>
              </a:rPr>
              <a:t>Volunteer</a:t>
            </a:r>
            <a:r>
              <a:rPr sz="1200" b="1" dirty="0">
                <a:solidFill>
                  <a:srgbClr val="EF7D0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EF7D00"/>
                </a:solidFill>
                <a:latin typeface="Myriad Pro"/>
                <a:cs typeface="Myriad Pro"/>
              </a:rPr>
              <a:t>Partnership</a:t>
            </a:r>
            <a:endParaRPr sz="1200" dirty="0">
              <a:latin typeface="Myriad Pro"/>
              <a:cs typeface="Myriad Pro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539998" y="5557531"/>
            <a:ext cx="6456045" cy="4008120"/>
            <a:chOff x="539998" y="5557531"/>
            <a:chExt cx="6456045" cy="4008120"/>
          </a:xfrm>
        </p:grpSpPr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2843" y="5701150"/>
              <a:ext cx="0" cy="3742690"/>
            </a:xfrm>
            <a:custGeom>
              <a:avLst/>
              <a:gdLst/>
              <a:ahLst/>
              <a:cxnLst/>
              <a:rect l="l" t="t" r="r" b="b"/>
              <a:pathLst>
                <a:path h="3742690">
                  <a:moveTo>
                    <a:pt x="0" y="0"/>
                  </a:moveTo>
                  <a:lnTo>
                    <a:pt x="0" y="3742283"/>
                  </a:lnTo>
                </a:path>
              </a:pathLst>
            </a:custGeom>
            <a:ln w="63500">
              <a:solidFill>
                <a:srgbClr val="EB595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825" y="5557531"/>
              <a:ext cx="180340" cy="247650"/>
            </a:xfrm>
            <a:custGeom>
              <a:avLst/>
              <a:gdLst/>
              <a:ahLst/>
              <a:cxnLst/>
              <a:rect l="l" t="t" r="r" b="b"/>
              <a:pathLst>
                <a:path w="180340" h="247650">
                  <a:moveTo>
                    <a:pt x="90017" y="0"/>
                  </a:moveTo>
                  <a:lnTo>
                    <a:pt x="0" y="247357"/>
                  </a:lnTo>
                  <a:lnTo>
                    <a:pt x="180035" y="247357"/>
                  </a:lnTo>
                  <a:lnTo>
                    <a:pt x="90017" y="0"/>
                  </a:lnTo>
                  <a:close/>
                </a:path>
              </a:pathLst>
            </a:custGeom>
            <a:solidFill>
              <a:srgbClr val="EB5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8661" y="9475184"/>
              <a:ext cx="6063615" cy="0"/>
            </a:xfrm>
            <a:custGeom>
              <a:avLst/>
              <a:gdLst/>
              <a:ahLst/>
              <a:cxnLst/>
              <a:rect l="l" t="t" r="r" b="b"/>
              <a:pathLst>
                <a:path w="6063615">
                  <a:moveTo>
                    <a:pt x="0" y="0"/>
                  </a:moveTo>
                  <a:lnTo>
                    <a:pt x="6063348" y="0"/>
                  </a:lnTo>
                </a:path>
              </a:pathLst>
            </a:custGeom>
            <a:ln w="63500">
              <a:solidFill>
                <a:srgbClr val="EF7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48289" y="9385192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40">
                  <a:moveTo>
                    <a:pt x="0" y="0"/>
                  </a:moveTo>
                  <a:lnTo>
                    <a:pt x="0" y="180035"/>
                  </a:lnTo>
                  <a:lnTo>
                    <a:pt x="247370" y="899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7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998" y="8954980"/>
              <a:ext cx="561975" cy="270510"/>
            </a:xfrm>
            <a:custGeom>
              <a:avLst/>
              <a:gdLst/>
              <a:ahLst/>
              <a:cxnLst/>
              <a:rect l="l" t="t" r="r" b="b"/>
              <a:pathLst>
                <a:path w="561975" h="270509">
                  <a:moveTo>
                    <a:pt x="426605" y="0"/>
                  </a:moveTo>
                  <a:lnTo>
                    <a:pt x="135001" y="0"/>
                  </a:lnTo>
                  <a:lnTo>
                    <a:pt x="92329" y="6886"/>
                  </a:lnTo>
                  <a:lnTo>
                    <a:pt x="55269" y="26059"/>
                  </a:lnTo>
                  <a:lnTo>
                    <a:pt x="26046" y="55294"/>
                  </a:lnTo>
                  <a:lnTo>
                    <a:pt x="6882" y="92363"/>
                  </a:lnTo>
                  <a:lnTo>
                    <a:pt x="0" y="135039"/>
                  </a:lnTo>
                  <a:lnTo>
                    <a:pt x="6882" y="177709"/>
                  </a:lnTo>
                  <a:lnTo>
                    <a:pt x="26046" y="214765"/>
                  </a:lnTo>
                  <a:lnTo>
                    <a:pt x="55269" y="243985"/>
                  </a:lnTo>
                  <a:lnTo>
                    <a:pt x="92329" y="263146"/>
                  </a:lnTo>
                  <a:lnTo>
                    <a:pt x="135001" y="270027"/>
                  </a:lnTo>
                  <a:lnTo>
                    <a:pt x="426605" y="270027"/>
                  </a:lnTo>
                  <a:lnTo>
                    <a:pt x="469272" y="263146"/>
                  </a:lnTo>
                  <a:lnTo>
                    <a:pt x="506331" y="243985"/>
                  </a:lnTo>
                  <a:lnTo>
                    <a:pt x="535556" y="214765"/>
                  </a:lnTo>
                  <a:lnTo>
                    <a:pt x="554723" y="177709"/>
                  </a:lnTo>
                  <a:lnTo>
                    <a:pt x="561606" y="135039"/>
                  </a:lnTo>
                  <a:lnTo>
                    <a:pt x="554723" y="92363"/>
                  </a:lnTo>
                  <a:lnTo>
                    <a:pt x="535556" y="55294"/>
                  </a:lnTo>
                  <a:lnTo>
                    <a:pt x="506331" y="26059"/>
                  </a:lnTo>
                  <a:lnTo>
                    <a:pt x="469272" y="6886"/>
                  </a:lnTo>
                  <a:lnTo>
                    <a:pt x="426605" y="0"/>
                  </a:lnTo>
                  <a:close/>
                </a:path>
              </a:pathLst>
            </a:custGeom>
            <a:solidFill>
              <a:srgbClr val="EB5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1993" y="8954392"/>
            <a:ext cx="3308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-25" dirty="0">
                <a:solidFill>
                  <a:srgbClr val="FFFFFF"/>
                </a:solidFill>
                <a:latin typeface="Myriad Pro"/>
                <a:cs typeface="Myriad Pro"/>
              </a:rPr>
              <a:t>Low</a:t>
            </a:r>
            <a:endParaRPr sz="1300" dirty="0">
              <a:latin typeface="Myriad Pro"/>
              <a:cs typeface="Myriad Pro"/>
            </a:endParaRPr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58659" y="9341983"/>
            <a:ext cx="561975" cy="270510"/>
          </a:xfrm>
          <a:custGeom>
            <a:avLst/>
            <a:gdLst/>
            <a:ahLst/>
            <a:cxnLst/>
            <a:rect l="l" t="t" r="r" b="b"/>
            <a:pathLst>
              <a:path w="561975" h="270509">
                <a:moveTo>
                  <a:pt x="426605" y="0"/>
                </a:moveTo>
                <a:lnTo>
                  <a:pt x="135000" y="0"/>
                </a:lnTo>
                <a:lnTo>
                  <a:pt x="92329" y="6886"/>
                </a:lnTo>
                <a:lnTo>
                  <a:pt x="55269" y="26059"/>
                </a:lnTo>
                <a:lnTo>
                  <a:pt x="26046" y="55294"/>
                </a:lnTo>
                <a:lnTo>
                  <a:pt x="6882" y="92363"/>
                </a:lnTo>
                <a:lnTo>
                  <a:pt x="0" y="135039"/>
                </a:lnTo>
                <a:lnTo>
                  <a:pt x="6882" y="177709"/>
                </a:lnTo>
                <a:lnTo>
                  <a:pt x="26046" y="214765"/>
                </a:lnTo>
                <a:lnTo>
                  <a:pt x="55269" y="243985"/>
                </a:lnTo>
                <a:lnTo>
                  <a:pt x="92329" y="263146"/>
                </a:lnTo>
                <a:lnTo>
                  <a:pt x="135000" y="270027"/>
                </a:lnTo>
                <a:lnTo>
                  <a:pt x="426605" y="270027"/>
                </a:lnTo>
                <a:lnTo>
                  <a:pt x="469272" y="263146"/>
                </a:lnTo>
                <a:lnTo>
                  <a:pt x="506331" y="243985"/>
                </a:lnTo>
                <a:lnTo>
                  <a:pt x="535556" y="214765"/>
                </a:lnTo>
                <a:lnTo>
                  <a:pt x="554723" y="177709"/>
                </a:lnTo>
                <a:lnTo>
                  <a:pt x="561606" y="135039"/>
                </a:lnTo>
                <a:lnTo>
                  <a:pt x="554723" y="92363"/>
                </a:lnTo>
                <a:lnTo>
                  <a:pt x="535556" y="55294"/>
                </a:lnTo>
                <a:lnTo>
                  <a:pt x="506331" y="26059"/>
                </a:lnTo>
                <a:lnTo>
                  <a:pt x="469272" y="6886"/>
                </a:lnTo>
                <a:lnTo>
                  <a:pt x="426605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0654" y="9341393"/>
            <a:ext cx="3308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-25" dirty="0">
                <a:solidFill>
                  <a:srgbClr val="FFFFFF"/>
                </a:solidFill>
                <a:latin typeface="Myriad Pro"/>
                <a:cs typeface="Myriad Pro"/>
              </a:rPr>
              <a:t>Low</a:t>
            </a:r>
            <a:endParaRPr sz="1300">
              <a:latin typeface="Myriad Pro"/>
              <a:cs typeface="Myriad Pro"/>
            </a:endParaRPr>
          </a:p>
        </p:txBody>
      </p:sp>
      <p:sp>
        <p:nvSpPr>
          <p:cNvPr id="26" name="object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4009" y="6084532"/>
            <a:ext cx="2507615" cy="1427480"/>
          </a:xfrm>
          <a:custGeom>
            <a:avLst/>
            <a:gdLst/>
            <a:ahLst/>
            <a:cxnLst/>
            <a:rect l="l" t="t" r="r" b="b"/>
            <a:pathLst>
              <a:path w="2507615" h="1427479">
                <a:moveTo>
                  <a:pt x="2399296" y="0"/>
                </a:moveTo>
                <a:lnTo>
                  <a:pt x="108000" y="0"/>
                </a:lnTo>
                <a:lnTo>
                  <a:pt x="65960" y="8483"/>
                </a:lnTo>
                <a:lnTo>
                  <a:pt x="31630" y="31621"/>
                </a:lnTo>
                <a:lnTo>
                  <a:pt x="8486" y="65949"/>
                </a:lnTo>
                <a:lnTo>
                  <a:pt x="0" y="108000"/>
                </a:lnTo>
                <a:lnTo>
                  <a:pt x="0" y="1319314"/>
                </a:lnTo>
                <a:lnTo>
                  <a:pt x="8486" y="1361344"/>
                </a:lnTo>
                <a:lnTo>
                  <a:pt x="31630" y="1395674"/>
                </a:lnTo>
                <a:lnTo>
                  <a:pt x="65960" y="1418824"/>
                </a:lnTo>
                <a:lnTo>
                  <a:pt x="108000" y="1427314"/>
                </a:lnTo>
                <a:lnTo>
                  <a:pt x="2399296" y="1427314"/>
                </a:lnTo>
                <a:lnTo>
                  <a:pt x="2441337" y="1418824"/>
                </a:lnTo>
                <a:lnTo>
                  <a:pt x="2475666" y="1395674"/>
                </a:lnTo>
                <a:lnTo>
                  <a:pt x="2498810" y="1361344"/>
                </a:lnTo>
                <a:lnTo>
                  <a:pt x="2507297" y="1319314"/>
                </a:lnTo>
                <a:lnTo>
                  <a:pt x="2507297" y="108000"/>
                </a:lnTo>
                <a:lnTo>
                  <a:pt x="2498810" y="65949"/>
                </a:lnTo>
                <a:lnTo>
                  <a:pt x="2475666" y="31621"/>
                </a:lnTo>
                <a:lnTo>
                  <a:pt x="2441337" y="8483"/>
                </a:lnTo>
                <a:lnTo>
                  <a:pt x="2399296" y="0"/>
                </a:lnTo>
                <a:close/>
              </a:path>
            </a:pathLst>
          </a:custGeom>
          <a:solidFill>
            <a:srgbClr val="DCF1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1346310" y="6213552"/>
            <a:ext cx="82994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Myriad Pro"/>
                <a:cs typeface="Myriad Pro"/>
              </a:rPr>
              <a:t>Second</a:t>
            </a:r>
            <a:r>
              <a:rPr sz="1000" b="1" spc="-20" dirty="0">
                <a:latin typeface="Myriad Pro"/>
                <a:cs typeface="Myriad Pro"/>
              </a:rPr>
              <a:t> </a:t>
            </a:r>
            <a:r>
              <a:rPr sz="1000" b="1" spc="-10" dirty="0">
                <a:latin typeface="Myriad Pro"/>
                <a:cs typeface="Myriad Pro"/>
              </a:rPr>
              <a:t>choice</a:t>
            </a:r>
            <a:endParaRPr sz="1000" dirty="0">
              <a:latin typeface="Myriad Pro"/>
              <a:cs typeface="Myriad Pro"/>
            </a:endParaRPr>
          </a:p>
        </p:txBody>
      </p:sp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9998" y="5962493"/>
            <a:ext cx="561975" cy="270510"/>
          </a:xfrm>
          <a:custGeom>
            <a:avLst/>
            <a:gdLst/>
            <a:ahLst/>
            <a:cxnLst/>
            <a:rect l="l" t="t" r="r" b="b"/>
            <a:pathLst>
              <a:path w="561975" h="270510">
                <a:moveTo>
                  <a:pt x="426605" y="0"/>
                </a:moveTo>
                <a:lnTo>
                  <a:pt x="135001" y="0"/>
                </a:lnTo>
                <a:lnTo>
                  <a:pt x="92329" y="6886"/>
                </a:lnTo>
                <a:lnTo>
                  <a:pt x="55269" y="26059"/>
                </a:lnTo>
                <a:lnTo>
                  <a:pt x="26046" y="55294"/>
                </a:lnTo>
                <a:lnTo>
                  <a:pt x="6882" y="92363"/>
                </a:lnTo>
                <a:lnTo>
                  <a:pt x="0" y="135039"/>
                </a:lnTo>
                <a:lnTo>
                  <a:pt x="6882" y="177709"/>
                </a:lnTo>
                <a:lnTo>
                  <a:pt x="26046" y="214765"/>
                </a:lnTo>
                <a:lnTo>
                  <a:pt x="55269" y="243985"/>
                </a:lnTo>
                <a:lnTo>
                  <a:pt x="92329" y="263146"/>
                </a:lnTo>
                <a:lnTo>
                  <a:pt x="135001" y="270027"/>
                </a:lnTo>
                <a:lnTo>
                  <a:pt x="426605" y="270027"/>
                </a:lnTo>
                <a:lnTo>
                  <a:pt x="469272" y="263146"/>
                </a:lnTo>
                <a:lnTo>
                  <a:pt x="506331" y="243985"/>
                </a:lnTo>
                <a:lnTo>
                  <a:pt x="535556" y="214765"/>
                </a:lnTo>
                <a:lnTo>
                  <a:pt x="554723" y="177709"/>
                </a:lnTo>
                <a:lnTo>
                  <a:pt x="561606" y="135039"/>
                </a:lnTo>
                <a:lnTo>
                  <a:pt x="554723" y="92363"/>
                </a:lnTo>
                <a:lnTo>
                  <a:pt x="535556" y="55294"/>
                </a:lnTo>
                <a:lnTo>
                  <a:pt x="506331" y="26059"/>
                </a:lnTo>
                <a:lnTo>
                  <a:pt x="469272" y="6886"/>
                </a:lnTo>
                <a:lnTo>
                  <a:pt x="426605" y="0"/>
                </a:lnTo>
                <a:close/>
              </a:path>
            </a:pathLst>
          </a:custGeom>
          <a:solidFill>
            <a:srgbClr val="EB5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6179" y="5961889"/>
            <a:ext cx="38417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-20" dirty="0">
                <a:solidFill>
                  <a:srgbClr val="FFFFFF"/>
                </a:solidFill>
                <a:latin typeface="Myriad Pro"/>
                <a:cs typeface="Myriad Pro"/>
              </a:rPr>
              <a:t>High</a:t>
            </a:r>
            <a:endParaRPr sz="1300">
              <a:latin typeface="Myriad Pro"/>
              <a:cs typeface="Myriad Pro"/>
            </a:endParaRPr>
          </a:p>
        </p:txBody>
      </p:sp>
      <p:sp>
        <p:nvSpPr>
          <p:cNvPr id="30" name="object 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23659" y="9341983"/>
            <a:ext cx="561975" cy="270510"/>
          </a:xfrm>
          <a:custGeom>
            <a:avLst/>
            <a:gdLst/>
            <a:ahLst/>
            <a:cxnLst/>
            <a:rect l="l" t="t" r="r" b="b"/>
            <a:pathLst>
              <a:path w="561975" h="270509">
                <a:moveTo>
                  <a:pt x="426605" y="0"/>
                </a:moveTo>
                <a:lnTo>
                  <a:pt x="135000" y="0"/>
                </a:lnTo>
                <a:lnTo>
                  <a:pt x="92329" y="6886"/>
                </a:lnTo>
                <a:lnTo>
                  <a:pt x="55269" y="26059"/>
                </a:lnTo>
                <a:lnTo>
                  <a:pt x="26046" y="55294"/>
                </a:lnTo>
                <a:lnTo>
                  <a:pt x="6882" y="92363"/>
                </a:lnTo>
                <a:lnTo>
                  <a:pt x="0" y="135039"/>
                </a:lnTo>
                <a:lnTo>
                  <a:pt x="6882" y="177709"/>
                </a:lnTo>
                <a:lnTo>
                  <a:pt x="26046" y="214765"/>
                </a:lnTo>
                <a:lnTo>
                  <a:pt x="55269" y="243985"/>
                </a:lnTo>
                <a:lnTo>
                  <a:pt x="92329" y="263146"/>
                </a:lnTo>
                <a:lnTo>
                  <a:pt x="135000" y="270027"/>
                </a:lnTo>
                <a:lnTo>
                  <a:pt x="426605" y="270027"/>
                </a:lnTo>
                <a:lnTo>
                  <a:pt x="469272" y="263146"/>
                </a:lnTo>
                <a:lnTo>
                  <a:pt x="506331" y="243985"/>
                </a:lnTo>
                <a:lnTo>
                  <a:pt x="535556" y="214765"/>
                </a:lnTo>
                <a:lnTo>
                  <a:pt x="554723" y="177709"/>
                </a:lnTo>
                <a:lnTo>
                  <a:pt x="561606" y="135039"/>
                </a:lnTo>
                <a:lnTo>
                  <a:pt x="554723" y="92363"/>
                </a:lnTo>
                <a:lnTo>
                  <a:pt x="535556" y="55294"/>
                </a:lnTo>
                <a:lnTo>
                  <a:pt x="506331" y="26059"/>
                </a:lnTo>
                <a:lnTo>
                  <a:pt x="469272" y="6886"/>
                </a:lnTo>
                <a:lnTo>
                  <a:pt x="426605" y="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19840" y="9341393"/>
            <a:ext cx="38417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-20" dirty="0">
                <a:solidFill>
                  <a:srgbClr val="FFFFFF"/>
                </a:solidFill>
                <a:latin typeface="Myriad Pro"/>
                <a:cs typeface="Myriad Pro"/>
              </a:rPr>
              <a:t>High</a:t>
            </a:r>
            <a:endParaRPr sz="1300">
              <a:latin typeface="Myriad Pro"/>
              <a:cs typeface="Myriad Pro"/>
            </a:endParaRPr>
          </a:p>
        </p:txBody>
      </p:sp>
      <p:sp>
        <p:nvSpPr>
          <p:cNvPr id="32" name="object 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7009" y="6087162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79">
                <a:moveTo>
                  <a:pt x="2411996" y="0"/>
                </a:moveTo>
                <a:lnTo>
                  <a:pt x="108000" y="0"/>
                </a:lnTo>
                <a:lnTo>
                  <a:pt x="65960" y="8483"/>
                </a:lnTo>
                <a:lnTo>
                  <a:pt x="31630" y="31621"/>
                </a:lnTo>
                <a:lnTo>
                  <a:pt x="8486" y="65949"/>
                </a:lnTo>
                <a:lnTo>
                  <a:pt x="0" y="108000"/>
                </a:lnTo>
                <a:lnTo>
                  <a:pt x="0" y="1332014"/>
                </a:lnTo>
                <a:lnTo>
                  <a:pt x="8486" y="1374044"/>
                </a:lnTo>
                <a:lnTo>
                  <a:pt x="31630" y="1408374"/>
                </a:lnTo>
                <a:lnTo>
                  <a:pt x="65960" y="1431524"/>
                </a:lnTo>
                <a:lnTo>
                  <a:pt x="108000" y="1440014"/>
                </a:lnTo>
                <a:lnTo>
                  <a:pt x="2411996" y="1440014"/>
                </a:lnTo>
                <a:lnTo>
                  <a:pt x="2454037" y="1431524"/>
                </a:lnTo>
                <a:lnTo>
                  <a:pt x="2488366" y="1408374"/>
                </a:lnTo>
                <a:lnTo>
                  <a:pt x="2511510" y="1374044"/>
                </a:lnTo>
                <a:lnTo>
                  <a:pt x="2519997" y="1332014"/>
                </a:lnTo>
                <a:lnTo>
                  <a:pt x="2519997" y="108000"/>
                </a:lnTo>
                <a:lnTo>
                  <a:pt x="2511510" y="65949"/>
                </a:lnTo>
                <a:lnTo>
                  <a:pt x="2488366" y="31621"/>
                </a:lnTo>
                <a:lnTo>
                  <a:pt x="2454037" y="8483"/>
                </a:lnTo>
                <a:lnTo>
                  <a:pt x="2411996" y="0"/>
                </a:lnTo>
                <a:close/>
              </a:path>
            </a:pathLst>
          </a:custGeom>
          <a:solidFill>
            <a:srgbClr val="D0D9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193309" y="6222553"/>
            <a:ext cx="6223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latin typeface="Myriad Pro"/>
                <a:cs typeface="Myriad Pro"/>
              </a:rPr>
              <a:t>Top</a:t>
            </a:r>
            <a:r>
              <a:rPr sz="1000" b="1" spc="-35" dirty="0">
                <a:latin typeface="Myriad Pro"/>
                <a:cs typeface="Myriad Pro"/>
              </a:rPr>
              <a:t> </a:t>
            </a:r>
            <a:r>
              <a:rPr sz="1000" b="1" spc="-10" dirty="0">
                <a:latin typeface="Myriad Pro"/>
                <a:cs typeface="Myriad Pro"/>
              </a:rPr>
              <a:t>choice</a:t>
            </a:r>
            <a:endParaRPr sz="1000" dirty="0">
              <a:latin typeface="Myriad Pro"/>
              <a:cs typeface="Myriad Pro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6284655" y="5940399"/>
            <a:ext cx="388620" cy="388620"/>
            <a:chOff x="6284655" y="5940399"/>
            <a:chExt cx="388620" cy="388620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84655" y="5940399"/>
              <a:ext cx="388620" cy="388620"/>
            </a:xfrm>
            <a:custGeom>
              <a:avLst/>
              <a:gdLst/>
              <a:ahLst/>
              <a:cxnLst/>
              <a:rect l="l" t="t" r="r" b="b"/>
              <a:pathLst>
                <a:path w="388620" h="388620">
                  <a:moveTo>
                    <a:pt x="194221" y="0"/>
                  </a:moveTo>
                  <a:lnTo>
                    <a:pt x="149688" y="5129"/>
                  </a:lnTo>
                  <a:lnTo>
                    <a:pt x="108808" y="19741"/>
                  </a:lnTo>
                  <a:lnTo>
                    <a:pt x="72746" y="42668"/>
                  </a:lnTo>
                  <a:lnTo>
                    <a:pt x="42668" y="72746"/>
                  </a:lnTo>
                  <a:lnTo>
                    <a:pt x="19741" y="108808"/>
                  </a:lnTo>
                  <a:lnTo>
                    <a:pt x="5129" y="149688"/>
                  </a:lnTo>
                  <a:lnTo>
                    <a:pt x="0" y="194221"/>
                  </a:lnTo>
                  <a:lnTo>
                    <a:pt x="5129" y="238748"/>
                  </a:lnTo>
                  <a:lnTo>
                    <a:pt x="19741" y="279623"/>
                  </a:lnTo>
                  <a:lnTo>
                    <a:pt x="42668" y="315680"/>
                  </a:lnTo>
                  <a:lnTo>
                    <a:pt x="72746" y="345754"/>
                  </a:lnTo>
                  <a:lnTo>
                    <a:pt x="108808" y="368678"/>
                  </a:lnTo>
                  <a:lnTo>
                    <a:pt x="149688" y="383287"/>
                  </a:lnTo>
                  <a:lnTo>
                    <a:pt x="194221" y="388416"/>
                  </a:lnTo>
                  <a:lnTo>
                    <a:pt x="238749" y="383287"/>
                  </a:lnTo>
                  <a:lnTo>
                    <a:pt x="279626" y="368678"/>
                  </a:lnTo>
                  <a:lnTo>
                    <a:pt x="315685" y="345754"/>
                  </a:lnTo>
                  <a:lnTo>
                    <a:pt x="345761" y="315680"/>
                  </a:lnTo>
                  <a:lnTo>
                    <a:pt x="368688" y="279623"/>
                  </a:lnTo>
                  <a:lnTo>
                    <a:pt x="383299" y="238748"/>
                  </a:lnTo>
                  <a:lnTo>
                    <a:pt x="388429" y="194221"/>
                  </a:lnTo>
                  <a:lnTo>
                    <a:pt x="383299" y="149688"/>
                  </a:lnTo>
                  <a:lnTo>
                    <a:pt x="368688" y="108808"/>
                  </a:lnTo>
                  <a:lnTo>
                    <a:pt x="345761" y="72746"/>
                  </a:lnTo>
                  <a:lnTo>
                    <a:pt x="315685" y="42668"/>
                  </a:lnTo>
                  <a:lnTo>
                    <a:pt x="279626" y="19741"/>
                  </a:lnTo>
                  <a:lnTo>
                    <a:pt x="238749" y="5129"/>
                  </a:lnTo>
                  <a:lnTo>
                    <a:pt x="194221" y="0"/>
                  </a:lnTo>
                  <a:close/>
                </a:path>
              </a:pathLst>
            </a:custGeom>
            <a:solidFill>
              <a:srgbClr val="CA05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9968" y="6059668"/>
              <a:ext cx="198869" cy="150488"/>
            </a:xfrm>
            <a:prstGeom prst="rect">
              <a:avLst/>
            </a:prstGeom>
          </p:spPr>
        </p:pic>
      </p:grp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540004" y="2142007"/>
          <a:ext cx="6479540" cy="2922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9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Impact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Potential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Scalability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175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B595D"/>
                    </a:solidFill>
                  </a:tcPr>
                </a:tc>
                <a:tc>
                  <a:txBody>
                    <a:bodyPr/>
                    <a:lstStyle/>
                    <a:p>
                      <a:pPr marL="423545" marR="415925" indent="701675">
                        <a:lnSpc>
                          <a:spcPts val="1200"/>
                        </a:lnSpc>
                        <a:spcBef>
                          <a:spcPts val="71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Staff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Buy-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00" b="1" spc="50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Experience with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Partnership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504190" marR="344170" indent="-152400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Staff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buy-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pathways,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learning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development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initiatives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7683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DE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Impact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on the</a:t>
                      </a:r>
                      <a:r>
                        <a:rPr sz="900" spc="-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centre/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programme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79375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841375" marR="699770" indent="-134620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Experience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with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volunteer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partnership</a:t>
                      </a:r>
                      <a:r>
                        <a:rPr sz="900" spc="50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and ability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support</a:t>
                      </a:r>
                      <a:r>
                        <a:rPr sz="900" spc="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volunteers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7683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BDE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dirty="0">
                          <a:latin typeface="Myriad Pro"/>
                          <a:cs typeface="Myriad Pro"/>
                        </a:rPr>
                        <a:t>Potential</a:t>
                      </a:r>
                      <a:r>
                        <a:rPr sz="900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for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scalability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at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900" dirty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900" spc="-10" dirty="0">
                          <a:latin typeface="Myriad Pro"/>
                          <a:cs typeface="Myriad Pro"/>
                        </a:rPr>
                        <a:t> centre/programme</a:t>
                      </a:r>
                      <a:endParaRPr sz="900" dirty="0">
                        <a:latin typeface="Myriad Pro"/>
                        <a:cs typeface="Myriad Pro"/>
                      </a:endParaRPr>
                    </a:p>
                  </a:txBody>
                  <a:tcPr marL="0" marR="0" marT="79375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C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">
            <a:extLst>
              <a:ext uri="{FF2B5EF4-FFF2-40B4-BE49-F238E27FC236}">
                <a16:creationId xmlns:a16="http://schemas.microsoft.com/office/drawing/2014/main" id="{538EA4E8-47C5-EFED-B924-8244244DA2C5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300" y="1370151"/>
            <a:ext cx="64801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Myriad Pro"/>
                <a:cs typeface="Myriad Pro"/>
              </a:rPr>
              <a:t>Stakeholder</a:t>
            </a:r>
            <a:r>
              <a:rPr sz="1800" b="1" spc="-20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Engagement</a:t>
            </a:r>
            <a:r>
              <a:rPr sz="1800" b="1" spc="-5" dirty="0">
                <a:latin typeface="Myriad Pro"/>
                <a:cs typeface="Myriad Pro"/>
              </a:rPr>
              <a:t> </a:t>
            </a:r>
            <a:r>
              <a:rPr sz="1800" b="1" dirty="0">
                <a:latin typeface="Myriad Pro"/>
                <a:cs typeface="Myriad Pro"/>
              </a:rPr>
              <a:t>and</a:t>
            </a:r>
            <a:r>
              <a:rPr sz="1800" b="1" spc="-5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Analysis</a:t>
            </a:r>
            <a:r>
              <a:rPr sz="1800" b="1" spc="-75" dirty="0">
                <a:latin typeface="Myriad Pro"/>
                <a:cs typeface="Myriad Pro"/>
              </a:rPr>
              <a:t> </a:t>
            </a:r>
            <a:r>
              <a:rPr sz="1800" b="1" spc="-2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4631"/>
              </p:ext>
            </p:extLst>
          </p:nvPr>
        </p:nvGraphicFramePr>
        <p:xfrm>
          <a:off x="540004" y="1818005"/>
          <a:ext cx="6480810" cy="7827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Impact</a:t>
                      </a:r>
                      <a:r>
                        <a:rPr sz="1300" b="1" spc="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Groups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66675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Low</a:t>
                      </a:r>
                      <a:r>
                        <a:rPr sz="1300" b="1" spc="-3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Impact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666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Medium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Impact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666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B595D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High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Impact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66675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980">
                <a:tc>
                  <a:txBody>
                    <a:bodyPr/>
                    <a:lstStyle/>
                    <a:p>
                      <a:pPr marL="107950" marR="605790">
                        <a:lnSpc>
                          <a:spcPts val="1400"/>
                        </a:lnSpc>
                        <a:spcBef>
                          <a:spcPts val="630"/>
                        </a:spcBef>
                      </a:pPr>
                      <a:r>
                        <a:rPr sz="1200" b="1" spc="-10" dirty="0" err="1">
                          <a:latin typeface="Myriad Pro"/>
                          <a:cs typeface="Myriad Pro"/>
                        </a:rPr>
                        <a:t>Definiti</a:t>
                      </a:r>
                      <a:r>
                        <a:rPr lang="en-SG" sz="1200" b="1" spc="-10" dirty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10" dirty="0">
                          <a:latin typeface="Myriad Pro"/>
                          <a:cs typeface="Myriad Pro"/>
                        </a:rPr>
                        <a:t>n </a:t>
                      </a:r>
                      <a:r>
                        <a:rPr sz="1200" b="1" dirty="0">
                          <a:latin typeface="Myriad Pro"/>
                          <a:cs typeface="Myriad Pro"/>
                        </a:rPr>
                        <a:t>of </a:t>
                      </a:r>
                      <a:r>
                        <a:rPr sz="1200" b="1" spc="-10" dirty="0">
                          <a:latin typeface="Myriad Pro"/>
                          <a:cs typeface="Myriad Pro"/>
                        </a:rPr>
                        <a:t>Group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8001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A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980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-10" dirty="0">
                          <a:latin typeface="Myriad Pro"/>
                          <a:cs typeface="Myriad Pro"/>
                        </a:rPr>
                        <a:t>Stakeholders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6985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A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1980">
                <a:tc>
                  <a:txBody>
                    <a:bodyPr/>
                    <a:lstStyle/>
                    <a:p>
                      <a:pPr marL="107950" marR="422275">
                        <a:lnSpc>
                          <a:spcPts val="1400"/>
                        </a:lnSpc>
                        <a:spcBef>
                          <a:spcPts val="630"/>
                        </a:spcBef>
                      </a:pPr>
                      <a:r>
                        <a:rPr sz="1200" b="1" dirty="0">
                          <a:latin typeface="Myriad Pro"/>
                          <a:cs typeface="Myriad Pro"/>
                        </a:rPr>
                        <a:t>Purpose</a:t>
                      </a:r>
                      <a:r>
                        <a:rPr sz="1200" b="1" spc="-15" dirty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25" dirty="0">
                          <a:latin typeface="Myriad Pro"/>
                          <a:cs typeface="Myriad Pro"/>
                        </a:rPr>
                        <a:t>of </a:t>
                      </a:r>
                      <a:r>
                        <a:rPr sz="1200" b="1" spc="-10" dirty="0">
                          <a:latin typeface="Myriad Pro"/>
                          <a:cs typeface="Myriad Pro"/>
                        </a:rPr>
                        <a:t>Engagement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8001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A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1980">
                <a:tc>
                  <a:txBody>
                    <a:bodyPr/>
                    <a:lstStyle/>
                    <a:p>
                      <a:pPr marL="107950" marR="422275">
                        <a:lnSpc>
                          <a:spcPts val="1400"/>
                        </a:lnSpc>
                        <a:spcBef>
                          <a:spcPts val="630"/>
                        </a:spcBef>
                      </a:pPr>
                      <a:r>
                        <a:rPr sz="1200" b="1" spc="-10" dirty="0">
                          <a:latin typeface="Myriad Pro"/>
                          <a:cs typeface="Myriad Pro"/>
                        </a:rPr>
                        <a:t>Engagement Methods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8001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D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A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C694A89-1CEF-0D12-7B49-45457E008446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300" y="1370152"/>
            <a:ext cx="6506845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Myriad Pro"/>
                <a:cs typeface="Myriad Pro"/>
              </a:rPr>
              <a:t>Post-</a:t>
            </a:r>
            <a:r>
              <a:rPr sz="1800" b="1" dirty="0">
                <a:latin typeface="Myriad Pro"/>
                <a:cs typeface="Myriad Pro"/>
              </a:rPr>
              <a:t>Pilot</a:t>
            </a:r>
            <a:r>
              <a:rPr sz="1800" b="1" spc="5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Analysis</a:t>
            </a:r>
            <a:r>
              <a:rPr sz="1800" b="1" spc="-65" dirty="0">
                <a:latin typeface="Myriad Pro"/>
                <a:cs typeface="Myriad Pro"/>
              </a:rPr>
              <a:t> </a:t>
            </a:r>
            <a:r>
              <a:rPr sz="1800" b="1" spc="-1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  <a:tabLst>
                <a:tab pos="6493510" algn="l"/>
              </a:tabLst>
            </a:pPr>
            <a:r>
              <a:rPr sz="1200" b="1" spc="-10" dirty="0">
                <a:latin typeface="Myriad Pro"/>
                <a:cs typeface="Myriad Pro"/>
              </a:rPr>
              <a:t>Volunteer </a:t>
            </a:r>
            <a:r>
              <a:rPr sz="1200" b="1" dirty="0">
                <a:latin typeface="Myriad Pro"/>
                <a:cs typeface="Myriad Pro"/>
              </a:rPr>
              <a:t>Development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Initiative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1: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Myriad Pro"/>
                <a:cs typeface="Myriad Pro"/>
              </a:rPr>
              <a:t>	</a:t>
            </a:r>
            <a:endParaRPr sz="12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625749"/>
              </p:ext>
            </p:extLst>
          </p:nvPr>
        </p:nvGraphicFramePr>
        <p:xfrm>
          <a:off x="540004" y="2045982"/>
          <a:ext cx="6480174" cy="2463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Objectives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1303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Perspective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130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B9EA"/>
                    </a:solidFill>
                  </a:tcPr>
                </a:tc>
                <a:tc>
                  <a:txBody>
                    <a:bodyPr/>
                    <a:lstStyle/>
                    <a:p>
                      <a:pPr marL="220979" marR="212725" indent="60325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Key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Success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Metrics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(KSM)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41630" indent="-19050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Feedback Received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tc>
                  <a:txBody>
                    <a:bodyPr/>
                    <a:lstStyle/>
                    <a:p>
                      <a:pPr marL="472440" marR="216535" indent="-248285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Improvement Areas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E26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DF8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A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57870"/>
              </p:ext>
            </p:extLst>
          </p:nvPr>
        </p:nvGraphicFramePr>
        <p:xfrm>
          <a:off x="540004" y="4764405"/>
          <a:ext cx="6480174" cy="2463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Objectives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1303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Perspective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130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B9EA"/>
                    </a:solidFill>
                  </a:tcPr>
                </a:tc>
                <a:tc>
                  <a:txBody>
                    <a:bodyPr/>
                    <a:lstStyle/>
                    <a:p>
                      <a:pPr marL="220979" marR="212725" indent="60325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Key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Success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Metrics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(KSM)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41630" indent="-19050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Feedback Received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tc>
                  <a:txBody>
                    <a:bodyPr/>
                    <a:lstStyle/>
                    <a:p>
                      <a:pPr marL="472440" marR="216535" indent="-248285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Improvement Areas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E26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DF8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A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27300" y="4494627"/>
            <a:ext cx="6506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3510" algn="l"/>
              </a:tabLst>
            </a:pPr>
            <a:r>
              <a:rPr sz="1200" b="1" spc="-10" dirty="0">
                <a:latin typeface="Myriad Pro"/>
                <a:cs typeface="Myriad Pro"/>
              </a:rPr>
              <a:t>Volunteer </a:t>
            </a:r>
            <a:r>
              <a:rPr sz="1200" b="1" dirty="0">
                <a:latin typeface="Myriad Pro"/>
                <a:cs typeface="Myriad Pro"/>
              </a:rPr>
              <a:t>Development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Initiative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2: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Myriad Pro"/>
                <a:cs typeface="Myriad Pro"/>
              </a:rPr>
              <a:t>	</a:t>
            </a:r>
            <a:endParaRPr sz="1200">
              <a:latin typeface="Myriad Pro"/>
              <a:cs typeface="Myriad Pr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202865"/>
              </p:ext>
            </p:extLst>
          </p:nvPr>
        </p:nvGraphicFramePr>
        <p:xfrm>
          <a:off x="540004" y="7482827"/>
          <a:ext cx="6480174" cy="2463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Objectives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1303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Perspective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1130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EB9EA"/>
                    </a:solidFill>
                  </a:tcPr>
                </a:tc>
                <a:tc>
                  <a:txBody>
                    <a:bodyPr/>
                    <a:lstStyle/>
                    <a:p>
                      <a:pPr marL="220979" marR="212725" indent="60325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Key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Success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Metrics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(KSM)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41630" indent="-19050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Feedback Received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tc>
                  <a:txBody>
                    <a:bodyPr/>
                    <a:lstStyle/>
                    <a:p>
                      <a:pPr marL="472440" marR="216535" indent="-248285">
                        <a:lnSpc>
                          <a:spcPts val="1200"/>
                        </a:lnSpc>
                        <a:spcBef>
                          <a:spcPts val="43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Improvement Areas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5461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E26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DF8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DF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FA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FE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27300" y="7213052"/>
            <a:ext cx="6506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3510" algn="l"/>
              </a:tabLst>
            </a:pPr>
            <a:r>
              <a:rPr sz="1200" b="1" spc="-10" dirty="0">
                <a:latin typeface="Myriad Pro"/>
                <a:cs typeface="Myriad Pro"/>
              </a:rPr>
              <a:t>Volunteer </a:t>
            </a:r>
            <a:r>
              <a:rPr sz="1200" b="1" dirty="0">
                <a:latin typeface="Myriad Pro"/>
                <a:cs typeface="Myriad Pro"/>
              </a:rPr>
              <a:t>Development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Initiative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dirty="0">
                <a:latin typeface="Myriad Pro"/>
                <a:cs typeface="Myriad Pro"/>
              </a:rPr>
              <a:t>3:</a:t>
            </a:r>
            <a:r>
              <a:rPr sz="1200" b="1" spc="-5" dirty="0">
                <a:latin typeface="Myriad Pro"/>
                <a:cs typeface="Myriad Pro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Myriad Pro"/>
                <a:cs typeface="Myriad Pro"/>
              </a:rPr>
              <a:t>	</a:t>
            </a:r>
            <a:endParaRPr sz="1200">
              <a:latin typeface="Myriad Pro"/>
              <a:cs typeface="Myriad Pr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0000" y="1003500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2697EF34-E551-AF47-3389-2204D18F6A22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7300" y="1370152"/>
            <a:ext cx="646937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Myriad Pro"/>
                <a:cs typeface="Myriad Pro"/>
              </a:rPr>
              <a:t>Implementation Timeline</a:t>
            </a:r>
            <a:r>
              <a:rPr sz="1800" b="1" dirty="0">
                <a:latin typeface="Myriad Pro"/>
                <a:cs typeface="Myriad Pro"/>
              </a:rPr>
              <a:t> </a:t>
            </a:r>
            <a:r>
              <a:rPr sz="1800" b="1" spc="-20" dirty="0">
                <a:latin typeface="Myriad Pro"/>
                <a:cs typeface="Myriad Pro"/>
              </a:rPr>
              <a:t>Template</a:t>
            </a:r>
            <a:endParaRPr sz="18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625220"/>
              </p:ext>
            </p:extLst>
          </p:nvPr>
        </p:nvGraphicFramePr>
        <p:xfrm>
          <a:off x="540004" y="1788503"/>
          <a:ext cx="6469379" cy="7209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4828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22250" marR="214629" indent="68580">
                        <a:lnSpc>
                          <a:spcPts val="1300"/>
                        </a:lnSpc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Project Activities</a:t>
                      </a:r>
                      <a:endParaRPr sz="1050" dirty="0">
                        <a:latin typeface="Myriad Pro"/>
                        <a:cs typeface="Myriad Pro"/>
                      </a:endParaRPr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22250" marR="142240" indent="-72390">
                        <a:lnSpc>
                          <a:spcPts val="1300"/>
                        </a:lnSpc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Outcome</a:t>
                      </a:r>
                      <a:r>
                        <a:rPr sz="1050" b="1" spc="-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of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Activities</a:t>
                      </a:r>
                      <a:endParaRPr sz="1050" dirty="0">
                        <a:latin typeface="Myriad Pro"/>
                        <a:cs typeface="Myriad Pro"/>
                      </a:endParaRPr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04800" marR="264160" indent="-33020">
                        <a:lnSpc>
                          <a:spcPts val="1300"/>
                        </a:lnSpc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Activity Owner</a:t>
                      </a:r>
                      <a:endParaRPr sz="1050" dirty="0">
                        <a:latin typeface="Myriad Pro"/>
                        <a:cs typeface="Myriad Pro"/>
                      </a:endParaRPr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Timeline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E26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Month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647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Month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647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641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CA053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3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3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E7D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1.0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889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Planning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Phase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73025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1.1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1.2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1.3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2.0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889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Pilot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Phase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73025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2.1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2.2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2.3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3.0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889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Evaluation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Phase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73025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3.1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3.2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3.3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4.0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8890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Implementation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Phase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73025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4.1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4.2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Myriad Pro"/>
                          <a:cs typeface="Myriad Pro"/>
                        </a:rPr>
                        <a:t>4.3</a:t>
                      </a:r>
                      <a:endParaRPr sz="900">
                        <a:latin typeface="Myriad Pro"/>
                        <a:cs typeface="Myriad Pro"/>
                      </a:endParaRPr>
                    </a:p>
                  </a:txBody>
                  <a:tcPr marL="0" marR="0" marT="571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CE2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EC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7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39850" y="9323248"/>
            <a:ext cx="4304665" cy="523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10" dirty="0">
                <a:latin typeface="Myriad Pro"/>
                <a:cs typeface="Myriad Pro"/>
              </a:rPr>
              <a:t>Training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Resources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by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Social</a:t>
            </a:r>
            <a:r>
              <a:rPr sz="1100" b="1" spc="-5" dirty="0">
                <a:latin typeface="Myriad Pro"/>
                <a:cs typeface="Myriad Pro"/>
              </a:rPr>
              <a:t> </a:t>
            </a:r>
            <a:r>
              <a:rPr sz="1100" b="1" dirty="0">
                <a:latin typeface="Myriad Pro"/>
                <a:cs typeface="Myriad Pro"/>
              </a:rPr>
              <a:t>Service </a:t>
            </a:r>
            <a:r>
              <a:rPr sz="1100" b="1" spc="-10" dirty="0">
                <a:latin typeface="Myriad Pro"/>
                <a:cs typeface="Myriad Pro"/>
              </a:rPr>
              <a:t>Institute</a:t>
            </a:r>
            <a:endParaRPr sz="1100" dirty="0">
              <a:latin typeface="Myriad Pro"/>
              <a:cs typeface="Myriad Pro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dirty="0">
                <a:latin typeface="Myriad Pro"/>
                <a:cs typeface="Myriad Pro"/>
              </a:rPr>
              <a:t>Scan</a:t>
            </a:r>
            <a:r>
              <a:rPr sz="1100" spc="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the</a:t>
            </a:r>
            <a:r>
              <a:rPr sz="1100" spc="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QR</a:t>
            </a:r>
            <a:r>
              <a:rPr sz="1100" spc="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code</a:t>
            </a:r>
            <a:r>
              <a:rPr sz="1100" spc="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or</a:t>
            </a:r>
            <a:r>
              <a:rPr sz="1100" spc="10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visit</a:t>
            </a:r>
            <a:r>
              <a:rPr sz="1100" spc="5" dirty="0">
                <a:latin typeface="Myriad Pro"/>
                <a:cs typeface="Myriad Pro"/>
              </a:rPr>
              <a:t> </a:t>
            </a:r>
            <a:r>
              <a:rPr sz="1100" b="1" u="sng" spc="-1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Myriad Pro"/>
                <a:cs typeface="Myriad Pro"/>
                <a:hlinkClick r:id="rId2"/>
              </a:rPr>
              <a:t>https://go.gov.sg/ssivdm</a:t>
            </a:r>
            <a:r>
              <a:rPr sz="1100" b="1" spc="20" dirty="0">
                <a:solidFill>
                  <a:srgbClr val="215E9E"/>
                </a:solidFill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to</a:t>
            </a:r>
            <a:r>
              <a:rPr sz="1100" spc="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find</a:t>
            </a:r>
            <a:r>
              <a:rPr sz="1100" spc="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the</a:t>
            </a:r>
            <a:r>
              <a:rPr sz="1100" spc="10" dirty="0">
                <a:latin typeface="Myriad Pro"/>
                <a:cs typeface="Myriad Pro"/>
              </a:rPr>
              <a:t> </a:t>
            </a:r>
            <a:r>
              <a:rPr sz="1100" spc="-10" dirty="0">
                <a:latin typeface="Myriad Pro"/>
                <a:cs typeface="Myriad Pro"/>
              </a:rPr>
              <a:t>training </a:t>
            </a:r>
            <a:r>
              <a:rPr sz="1100" dirty="0">
                <a:latin typeface="Myriad Pro"/>
                <a:cs typeface="Myriad Pro"/>
              </a:rPr>
              <a:t>courses</a:t>
            </a:r>
            <a:r>
              <a:rPr sz="1100" spc="-2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available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for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volunteers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and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volunteer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dirty="0">
                <a:latin typeface="Myriad Pro"/>
                <a:cs typeface="Myriad Pro"/>
              </a:rPr>
              <a:t>management</a:t>
            </a:r>
            <a:r>
              <a:rPr sz="1100" spc="-15" dirty="0">
                <a:latin typeface="Myriad Pro"/>
                <a:cs typeface="Myriad Pro"/>
              </a:rPr>
              <a:t> </a:t>
            </a:r>
            <a:r>
              <a:rPr sz="1100" spc="-10" dirty="0">
                <a:latin typeface="Myriad Pro"/>
                <a:cs typeface="Myriad Pro"/>
              </a:rPr>
              <a:t>practitioners.</a:t>
            </a:r>
            <a:endParaRPr sz="1100" dirty="0">
              <a:latin typeface="Myriad Pro"/>
              <a:cs typeface="Myriad Pro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9222" y="9309100"/>
            <a:ext cx="671597" cy="671597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540000" y="10142865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38100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03A2291-3DD5-1F60-9268-3A0FC7217A9E}"/>
              </a:ext>
            </a:extLst>
          </p:cNvPr>
          <p:cNvSpPr txBox="1"/>
          <p:nvPr/>
        </p:nvSpPr>
        <p:spPr>
          <a:xfrm>
            <a:off x="527300" y="402252"/>
            <a:ext cx="66037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25" dirty="0">
                <a:solidFill>
                  <a:srgbClr val="FFFFFF"/>
                </a:solidFill>
                <a:latin typeface="Arial"/>
                <a:cs typeface="Arial"/>
              </a:rPr>
              <a:t>NCSS Volunteer Development Guide (Appendix)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1109</Words>
  <Application>Microsoft Office PowerPoint</Application>
  <PresentationFormat>Custom</PresentationFormat>
  <Paragraphs>206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Myriad Pro</vt:lpstr>
      <vt:lpstr>MyriadPro-Semibold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Jing Yee TAN (NCSS)</cp:lastModifiedBy>
  <cp:revision>7</cp:revision>
  <dcterms:created xsi:type="dcterms:W3CDTF">2024-02-01T04:49:21Z</dcterms:created>
  <dcterms:modified xsi:type="dcterms:W3CDTF">2024-02-01T05:54:39Z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2024-02-01T00:00:00Z</vt:filetime>
  </property>
  <property fmtid="{D5CDD505-2E9C-101B-9397-08002B2CF9AE}" pid="3" name="Creator">
    <vt:lpwstr>Adobe InDesign 19.1 (Macintosh)</vt:lpwstr>
  </property>
  <property fmtid="{D5CDD505-2E9C-101B-9397-08002B2CF9AE}" pid="4" name="LastSaved">
    <vt:filetime>2024-02-01T00:00:00Z</vt:filetime>
  </property>
  <property fmtid="{D5CDD505-2E9C-101B-9397-08002B2CF9AE}" pid="5" name="Producer">
    <vt:lpwstr>Adobe PDF Library 17.0</vt:lpwstr>
  </property>
  <property fmtid="{D5CDD505-2E9C-101B-9397-08002B2CF9AE}" pid="6" name="MSIP_Label_5434c4c7-833e-41e4-b0ab-cdb227a2f6f7_Enabled">
    <vt:lpwstr>true</vt:lpwstr>
  </property>
  <property fmtid="{D5CDD505-2E9C-101B-9397-08002B2CF9AE}" pid="7" name="MSIP_Label_5434c4c7-833e-41e4-b0ab-cdb227a2f6f7_SetDate">
    <vt:lpwstr>2024-02-01T05:48:21Z</vt:lpwstr>
  </property>
  <property fmtid="{D5CDD505-2E9C-101B-9397-08002B2CF9AE}" pid="8" name="MSIP_Label_5434c4c7-833e-41e4-b0ab-cdb227a2f6f7_Method">
    <vt:lpwstr>Privileged</vt:lpwstr>
  </property>
  <property fmtid="{D5CDD505-2E9C-101B-9397-08002B2CF9AE}" pid="9" name="MSIP_Label_5434c4c7-833e-41e4-b0ab-cdb227a2f6f7_Name">
    <vt:lpwstr>Official (Open)</vt:lpwstr>
  </property>
  <property fmtid="{D5CDD505-2E9C-101B-9397-08002B2CF9AE}" pid="10" name="MSIP_Label_5434c4c7-833e-41e4-b0ab-cdb227a2f6f7_SiteId">
    <vt:lpwstr>0b11c524-9a1c-4e1b-84cb-6336aefc2243</vt:lpwstr>
  </property>
  <property fmtid="{D5CDD505-2E9C-101B-9397-08002B2CF9AE}" pid="11" name="MSIP_Label_5434c4c7-833e-41e4-b0ab-cdb227a2f6f7_ActionId">
    <vt:lpwstr>650d0d5b-4db9-4dee-b46b-cce6da16395e</vt:lpwstr>
  </property>
  <property fmtid="{D5CDD505-2E9C-101B-9397-08002B2CF9AE}" pid="12" name="MSIP_Label_5434c4c7-833e-41e4-b0ab-cdb227a2f6f7_ContentBits">
    <vt:lpwstr>0</vt:lpwstr>
  </property>
</Properties>
</file>